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7" r:id="rId7"/>
    <p:sldId id="260" r:id="rId8"/>
    <p:sldId id="261" r:id="rId9"/>
    <p:sldId id="263" r:id="rId10"/>
    <p:sldId id="266"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800"/>
    <a:srgbClr val="2A24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990"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9AFB-BBE4-4E4B-E833-5A377DA2D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20D0D9C-89AB-A539-1599-03A538C13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262D6E7-BB47-A82D-E27D-7BECD280B8E6}"/>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5" name="Footer Placeholder 4">
            <a:extLst>
              <a:ext uri="{FF2B5EF4-FFF2-40B4-BE49-F238E27FC236}">
                <a16:creationId xmlns:a16="http://schemas.microsoft.com/office/drawing/2014/main" id="{BF0273A0-30F5-0796-7B0A-EE10596405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FF7DCC-C8EC-1630-D98C-2164C6D7BD9E}"/>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283601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3709-CDF6-C021-9816-B0EC2F12EF8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0F42BE-E706-2EAA-C42F-7D316E18F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044C1E-9DB6-B6D4-3EAD-BD4EEB21F40D}"/>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5" name="Footer Placeholder 4">
            <a:extLst>
              <a:ext uri="{FF2B5EF4-FFF2-40B4-BE49-F238E27FC236}">
                <a16:creationId xmlns:a16="http://schemas.microsoft.com/office/drawing/2014/main" id="{BB315A36-201D-21D1-CFF2-1677963320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872753-0BB1-3DD9-173D-65EF7F390762}"/>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292403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59A947-7A5C-9E9A-BB35-364B625DCF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F52DF3C-69C4-140D-BCE6-9C884881F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4CCF860-AFB7-7FE8-5543-371BE90FDE48}"/>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5" name="Footer Placeholder 4">
            <a:extLst>
              <a:ext uri="{FF2B5EF4-FFF2-40B4-BE49-F238E27FC236}">
                <a16:creationId xmlns:a16="http://schemas.microsoft.com/office/drawing/2014/main" id="{E99C53AE-D1F2-BEC8-FC4B-B6BBFCC8FC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ADF7A8-BAC5-3509-5979-C17BEA6893A2}"/>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246260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4280-26B2-C3D9-CE24-90F7FD62CC7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CD9FA5A-ACD8-7871-B5D7-24AD502F12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0D1142-1AAB-A078-51C6-CE700B4C5F15}"/>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5" name="Footer Placeholder 4">
            <a:extLst>
              <a:ext uri="{FF2B5EF4-FFF2-40B4-BE49-F238E27FC236}">
                <a16:creationId xmlns:a16="http://schemas.microsoft.com/office/drawing/2014/main" id="{46904A33-00F0-2A7E-34DD-E74F91639B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EE0C95-8D48-6414-2B2D-DB700BC24380}"/>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311769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767F-2CC2-6356-2744-3A71F1C81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E047647-610E-389E-0ADB-5291655AD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38056F-7AFB-F6A5-C9FE-609A22199979}"/>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5" name="Footer Placeholder 4">
            <a:extLst>
              <a:ext uri="{FF2B5EF4-FFF2-40B4-BE49-F238E27FC236}">
                <a16:creationId xmlns:a16="http://schemas.microsoft.com/office/drawing/2014/main" id="{E7BF40B0-96FB-9603-622B-FFB64C3C8E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8F5762D-114F-4694-801C-B23A8E58567A}"/>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183112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D24A-8F6E-DACA-A3A6-8EF1D133DCC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B60AB7-94DA-8760-40B5-66923D8CC4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C758EFF-ABD3-A61E-A480-40BC65E6AF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92F15B1-F826-C846-D8BE-638F4C67A90F}"/>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6" name="Footer Placeholder 5">
            <a:extLst>
              <a:ext uri="{FF2B5EF4-FFF2-40B4-BE49-F238E27FC236}">
                <a16:creationId xmlns:a16="http://schemas.microsoft.com/office/drawing/2014/main" id="{BD676F3C-71AD-5509-DD74-D40D80BFA71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DCC3CE6-9C40-EB3D-33F4-0287A58BDE1C}"/>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206216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A012-06B6-92BF-21B2-7FB67221724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F6375F5-C26B-C5C8-ACD0-3A4F85F08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A46635-DB19-188C-1762-85F4B6B007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48340C2-B469-6C1C-28D7-7B0A4A207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18A5CD-2EA2-761E-5480-93406AB2B9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6FC4D11-5D3A-EF57-F4D8-1DB3DFA85558}"/>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8" name="Footer Placeholder 7">
            <a:extLst>
              <a:ext uri="{FF2B5EF4-FFF2-40B4-BE49-F238E27FC236}">
                <a16:creationId xmlns:a16="http://schemas.microsoft.com/office/drawing/2014/main" id="{2D7D0197-41AD-E477-1A31-60923F89BFF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791A94-DB5B-06F6-64A3-82CD66E92A3D}"/>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336515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604C-DC1B-77ED-D6BB-256E1B6D27F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255347-2271-3E47-AD67-656FBD197507}"/>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4" name="Footer Placeholder 3">
            <a:extLst>
              <a:ext uri="{FF2B5EF4-FFF2-40B4-BE49-F238E27FC236}">
                <a16:creationId xmlns:a16="http://schemas.microsoft.com/office/drawing/2014/main" id="{78460C4D-2CC0-138B-91BA-58546C19A2F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5B5721B-84FA-F52A-F7C3-48BAE8263081}"/>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411697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385FE-9713-E8BB-BEEF-5A5D4D6A6220}"/>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3" name="Footer Placeholder 2">
            <a:extLst>
              <a:ext uri="{FF2B5EF4-FFF2-40B4-BE49-F238E27FC236}">
                <a16:creationId xmlns:a16="http://schemas.microsoft.com/office/drawing/2014/main" id="{07545A5B-8A32-429A-880D-56D63899D1A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37DFE0C-2E2B-EDCA-E790-D0E2D0BC0634}"/>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295146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2BFC-FB01-B4F4-32AD-AE3DEF010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F5450E3-26EF-6CD9-4DD1-A421897BB1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DD386D2-8F83-29A7-97A8-8D9A8263A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8B24A-8AD1-175B-E1C5-2DFBB9AA2A47}"/>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6" name="Footer Placeholder 5">
            <a:extLst>
              <a:ext uri="{FF2B5EF4-FFF2-40B4-BE49-F238E27FC236}">
                <a16:creationId xmlns:a16="http://schemas.microsoft.com/office/drawing/2014/main" id="{54B54183-CC53-A7B2-6E8D-4F9EAA85DAF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DA8DF9A-EF7D-5FB2-99DA-9818B7FDFC29}"/>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10398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725E-0728-7F2E-DCFF-D6AF43E5E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B387983-68CE-A8F9-06E6-D24C2DB13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B541260-8A97-DFD2-92CB-A40FDABC0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2E1EC-218C-BD83-2579-EE439D4BC040}"/>
              </a:ext>
            </a:extLst>
          </p:cNvPr>
          <p:cNvSpPr>
            <a:spLocks noGrp="1"/>
          </p:cNvSpPr>
          <p:nvPr>
            <p:ph type="dt" sz="half" idx="10"/>
          </p:nvPr>
        </p:nvSpPr>
        <p:spPr/>
        <p:txBody>
          <a:bodyPr/>
          <a:lstStyle/>
          <a:p>
            <a:fld id="{38BEAE6E-B590-413E-8A08-C161BC736B19}" type="datetimeFigureOut">
              <a:rPr lang="en-IN" smtClean="0"/>
              <a:t>04-08-2022</a:t>
            </a:fld>
            <a:endParaRPr lang="en-IN"/>
          </a:p>
        </p:txBody>
      </p:sp>
      <p:sp>
        <p:nvSpPr>
          <p:cNvPr id="6" name="Footer Placeholder 5">
            <a:extLst>
              <a:ext uri="{FF2B5EF4-FFF2-40B4-BE49-F238E27FC236}">
                <a16:creationId xmlns:a16="http://schemas.microsoft.com/office/drawing/2014/main" id="{7BE91370-13FB-6ED1-8034-6BD83BC16E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50FD4F1-6055-18AD-3191-685846847282}"/>
              </a:ext>
            </a:extLst>
          </p:cNvPr>
          <p:cNvSpPr>
            <a:spLocks noGrp="1"/>
          </p:cNvSpPr>
          <p:nvPr>
            <p:ph type="sldNum" sz="quarter" idx="12"/>
          </p:nvPr>
        </p:nvSpPr>
        <p:spPr/>
        <p:txBody>
          <a:bodyPr/>
          <a:lstStyle/>
          <a:p>
            <a:fld id="{49F4FF1B-3D91-4651-8CF1-A8D98F3B06D6}" type="slidenum">
              <a:rPr lang="en-IN" smtClean="0"/>
              <a:t>‹#›</a:t>
            </a:fld>
            <a:endParaRPr lang="en-IN"/>
          </a:p>
        </p:txBody>
      </p:sp>
    </p:spTree>
    <p:extLst>
      <p:ext uri="{BB962C8B-B14F-4D97-AF65-F5344CB8AC3E}">
        <p14:creationId xmlns:p14="http://schemas.microsoft.com/office/powerpoint/2010/main" val="376558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2E2E2-FE7E-F8B9-2A35-4CE12E1A2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AEC0635-F96B-CC34-BDED-96C0531B29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4C74C0-8152-A827-F281-EF46A614C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EAE6E-B590-413E-8A08-C161BC736B19}" type="datetimeFigureOut">
              <a:rPr lang="en-IN" smtClean="0"/>
              <a:t>04-08-2022</a:t>
            </a:fld>
            <a:endParaRPr lang="en-IN"/>
          </a:p>
        </p:txBody>
      </p:sp>
      <p:sp>
        <p:nvSpPr>
          <p:cNvPr id="5" name="Footer Placeholder 4">
            <a:extLst>
              <a:ext uri="{FF2B5EF4-FFF2-40B4-BE49-F238E27FC236}">
                <a16:creationId xmlns:a16="http://schemas.microsoft.com/office/drawing/2014/main" id="{E226D04A-E66B-275F-99D8-18D7BB22F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1C07110-019C-2065-7D0F-466EA6A4C7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4FF1B-3D91-4651-8CF1-A8D98F3B06D6}" type="slidenum">
              <a:rPr lang="en-IN" smtClean="0"/>
              <a:t>‹#›</a:t>
            </a:fld>
            <a:endParaRPr lang="en-IN"/>
          </a:p>
        </p:txBody>
      </p:sp>
    </p:spTree>
    <p:extLst>
      <p:ext uri="{BB962C8B-B14F-4D97-AF65-F5344CB8AC3E}">
        <p14:creationId xmlns:p14="http://schemas.microsoft.com/office/powerpoint/2010/main" val="188813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rxiv.org/pdf/1706.03762.pdf" TargetMode="External"/><Relationship Id="rId13" Type="http://schemas.openxmlformats.org/officeDocument/2006/relationships/hyperlink" Target="http://emnlp2014.org/papers/pdf/EMNLP2014179.pdf" TargetMode="External"/><Relationship Id="rId3" Type="http://schemas.openxmlformats.org/officeDocument/2006/relationships/hyperlink" Target="http://colah.github.io/posts/2015-08-Understanding-LSTMs/" TargetMode="External"/><Relationship Id="rId7" Type="http://schemas.openxmlformats.org/officeDocument/2006/relationships/hyperlink" Target="http://jalammar.github.io/illustrated-transformer/" TargetMode="External"/><Relationship Id="rId12" Type="http://schemas.openxmlformats.org/officeDocument/2006/relationships/hyperlink" Target="https://arxiv.org/pdf/1502.03044.pdf"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cs.stanford.edu/people/karpathy/cvpr2015.pdf" TargetMode="External"/><Relationship Id="rId11" Type="http://schemas.openxmlformats.org/officeDocument/2006/relationships/hyperlink" Target="https://arxiv.org/pdf/1409.0473.pdf" TargetMode="External"/><Relationship Id="rId5" Type="http://schemas.openxmlformats.org/officeDocument/2006/relationships/hyperlink" Target="https://arxiv.org/abs/1406.1078" TargetMode="External"/><Relationship Id="rId15" Type="http://schemas.openxmlformats.org/officeDocument/2006/relationships/image" Target="../media/image2.png"/><Relationship Id="rId10" Type="http://schemas.openxmlformats.org/officeDocument/2006/relationships/hyperlink" Target="https://arxiv.org/pdf/1810.04805.pdf" TargetMode="External"/><Relationship Id="rId4" Type="http://schemas.openxmlformats.org/officeDocument/2006/relationships/hyperlink" Target="https://arxiv.org/abs/1409.3215" TargetMode="External"/><Relationship Id="rId9" Type="http://schemas.openxmlformats.org/officeDocument/2006/relationships/hyperlink" Target="http://jalammar.github.io/illustrated-bert/" TargetMode="External"/><Relationship Id="rId14" Type="http://schemas.openxmlformats.org/officeDocument/2006/relationships/hyperlink" Target="https://jalammar.github.io/visualizing-neural-machine-translation-mechanics-of-seq2seq-models-with-attentio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EDB785D-1D20-D148-6BE4-A413D6366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56"/>
            <a:ext cx="12192000" cy="6833088"/>
          </a:xfrm>
          <a:prstGeom prst="rect">
            <a:avLst/>
          </a:prstGeom>
        </p:spPr>
      </p:pic>
      <p:sp>
        <p:nvSpPr>
          <p:cNvPr id="2" name="Title 1">
            <a:extLst>
              <a:ext uri="{FF2B5EF4-FFF2-40B4-BE49-F238E27FC236}">
                <a16:creationId xmlns:a16="http://schemas.microsoft.com/office/drawing/2014/main" id="{596861EF-E6BB-EB09-0EE7-2FF5028F4898}"/>
              </a:ext>
            </a:extLst>
          </p:cNvPr>
          <p:cNvSpPr>
            <a:spLocks noGrp="1"/>
          </p:cNvSpPr>
          <p:nvPr>
            <p:ph type="ctrTitle"/>
          </p:nvPr>
        </p:nvSpPr>
        <p:spPr>
          <a:xfrm>
            <a:off x="906657" y="2778169"/>
            <a:ext cx="6256895" cy="978250"/>
          </a:xfrm>
        </p:spPr>
        <p:txBody>
          <a:bodyPr/>
          <a:lstStyle/>
          <a:p>
            <a:r>
              <a:rPr lang="en-GB" dirty="0">
                <a:solidFill>
                  <a:srgbClr val="0070C0"/>
                </a:solidFill>
                <a:latin typeface="BentonSans Bold" panose="02000503040000020004" pitchFamily="50" charset="0"/>
              </a:rPr>
              <a:t>Transformers</a:t>
            </a:r>
            <a:endParaRPr lang="en-IN" dirty="0">
              <a:solidFill>
                <a:srgbClr val="0070C0"/>
              </a:solidFill>
              <a:latin typeface="BentonSans Bold" panose="02000503040000020004" pitchFamily="50" charset="0"/>
            </a:endParaRPr>
          </a:p>
        </p:txBody>
      </p:sp>
      <p:sp>
        <p:nvSpPr>
          <p:cNvPr id="3" name="Subtitle 2">
            <a:extLst>
              <a:ext uri="{FF2B5EF4-FFF2-40B4-BE49-F238E27FC236}">
                <a16:creationId xmlns:a16="http://schemas.microsoft.com/office/drawing/2014/main" id="{6E8DE041-DE88-CAD0-55D8-B0EA9C03239E}"/>
              </a:ext>
            </a:extLst>
          </p:cNvPr>
          <p:cNvSpPr>
            <a:spLocks noGrp="1"/>
          </p:cNvSpPr>
          <p:nvPr>
            <p:ph type="subTitle" idx="1"/>
          </p:nvPr>
        </p:nvSpPr>
        <p:spPr>
          <a:xfrm>
            <a:off x="1634805" y="3756419"/>
            <a:ext cx="4202883" cy="439490"/>
          </a:xfrm>
          <a:solidFill>
            <a:schemeClr val="tx1">
              <a:lumMod val="95000"/>
              <a:lumOff val="5000"/>
            </a:schemeClr>
          </a:solidFill>
        </p:spPr>
        <p:txBody>
          <a:bodyPr/>
          <a:lstStyle/>
          <a:p>
            <a:r>
              <a:rPr lang="en-GB" dirty="0">
                <a:solidFill>
                  <a:schemeClr val="bg1"/>
                </a:solidFill>
                <a:latin typeface="BentonSans Bold" panose="02000503040000020004" pitchFamily="50" charset="0"/>
              </a:rPr>
              <a:t>Basics to Implementation</a:t>
            </a:r>
            <a:endParaRPr lang="en-IN" dirty="0">
              <a:solidFill>
                <a:schemeClr val="bg1"/>
              </a:solidFill>
              <a:latin typeface="BentonSans Bold" panose="02000503040000020004" pitchFamily="50" charset="0"/>
            </a:endParaRPr>
          </a:p>
        </p:txBody>
      </p:sp>
      <p:sp>
        <p:nvSpPr>
          <p:cNvPr id="22" name="Rectangle: Rounded Corners 21">
            <a:extLst>
              <a:ext uri="{FF2B5EF4-FFF2-40B4-BE49-F238E27FC236}">
                <a16:creationId xmlns:a16="http://schemas.microsoft.com/office/drawing/2014/main" id="{1F9B7B6A-8386-64E7-ABC7-A5D368B9475C}"/>
              </a:ext>
            </a:extLst>
          </p:cNvPr>
          <p:cNvSpPr/>
          <p:nvPr/>
        </p:nvSpPr>
        <p:spPr>
          <a:xfrm>
            <a:off x="7915275" y="1116032"/>
            <a:ext cx="3200400" cy="798493"/>
          </a:xfrm>
          <a:prstGeom prst="roundRect">
            <a:avLst>
              <a:gd name="adj" fmla="val 6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5">
                  <a:lumMod val="75000"/>
                </a:schemeClr>
              </a:solidFill>
            </a:endParaRPr>
          </a:p>
        </p:txBody>
      </p:sp>
      <p:sp>
        <p:nvSpPr>
          <p:cNvPr id="23" name="TextBox 22">
            <a:extLst>
              <a:ext uri="{FF2B5EF4-FFF2-40B4-BE49-F238E27FC236}">
                <a16:creationId xmlns:a16="http://schemas.microsoft.com/office/drawing/2014/main" id="{10C9BB83-0BB3-D1F7-DAF1-741808316382}"/>
              </a:ext>
            </a:extLst>
          </p:cNvPr>
          <p:cNvSpPr txBox="1"/>
          <p:nvPr/>
        </p:nvSpPr>
        <p:spPr>
          <a:xfrm>
            <a:off x="8003013" y="1216691"/>
            <a:ext cx="2988837" cy="338554"/>
          </a:xfrm>
          <a:prstGeom prst="rect">
            <a:avLst/>
          </a:prstGeom>
          <a:noFill/>
        </p:spPr>
        <p:txBody>
          <a:bodyPr wrap="square">
            <a:spAutoFit/>
          </a:bodyPr>
          <a:lstStyle/>
          <a:p>
            <a:r>
              <a:rPr lang="en-GB" sz="1600" b="1" i="0" dirty="0">
                <a:solidFill>
                  <a:schemeClr val="bg1"/>
                </a:solidFill>
                <a:effectLst/>
                <a:latin typeface="Poppins" panose="00000500000000000000" pitchFamily="2" charset="0"/>
                <a:cs typeface="Poppins" panose="00000500000000000000" pitchFamily="2" charset="0"/>
              </a:rPr>
              <a:t>INPUT</a:t>
            </a:r>
            <a:endParaRPr lang="en-IN" sz="1600" b="1" dirty="0">
              <a:solidFill>
                <a:schemeClr val="bg1"/>
              </a:solidFill>
              <a:latin typeface="Poppins" panose="00000500000000000000" pitchFamily="2" charset="0"/>
              <a:cs typeface="Poppins" panose="00000500000000000000" pitchFamily="2" charset="0"/>
            </a:endParaRPr>
          </a:p>
        </p:txBody>
      </p:sp>
      <p:sp>
        <p:nvSpPr>
          <p:cNvPr id="28" name="Rectangle 2">
            <a:extLst>
              <a:ext uri="{FF2B5EF4-FFF2-40B4-BE49-F238E27FC236}">
                <a16:creationId xmlns:a16="http://schemas.microsoft.com/office/drawing/2014/main" id="{6CF5C012-748D-28B7-1E13-0BD618891AB0}"/>
              </a:ext>
            </a:extLst>
          </p:cNvPr>
          <p:cNvSpPr>
            <a:spLocks noChangeArrowheads="1"/>
          </p:cNvSpPr>
          <p:nvPr/>
        </p:nvSpPr>
        <p:spPr bwMode="auto">
          <a:xfrm>
            <a:off x="8003013" y="1486627"/>
            <a:ext cx="16450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0" i="0" u="none" strike="noStrike" cap="none" normalizeH="0" baseline="0" dirty="0">
                <a:ln>
                  <a:noFill/>
                </a:ln>
                <a:solidFill>
                  <a:schemeClr val="bg1"/>
                </a:solidFill>
                <a:effectLst/>
                <a:latin typeface="Arial Unicode MS"/>
              </a:rPr>
              <a:t>je suis étudiant</a:t>
            </a:r>
            <a:r>
              <a:rPr kumimoji="0" lang="fr-FR" altLang="en-US" sz="1600" b="0" i="0" u="none" strike="noStrike" cap="none" normalizeH="0" baseline="0" dirty="0">
                <a:ln>
                  <a:noFill/>
                </a:ln>
                <a:solidFill>
                  <a:schemeClr val="bg1"/>
                </a:solidFill>
                <a:effectLst/>
              </a:rPr>
              <a:t>  </a:t>
            </a:r>
            <a:endParaRPr kumimoji="0" lang="fr-FR" altLang="en-US" sz="1600" b="0" i="0" u="none" strike="noStrike" cap="none" normalizeH="0" baseline="0" dirty="0">
              <a:ln>
                <a:noFill/>
              </a:ln>
              <a:solidFill>
                <a:schemeClr val="bg1"/>
              </a:solidFill>
              <a:effectLst/>
              <a:latin typeface="Arial" panose="020B0604020202020204" pitchFamily="34" charset="0"/>
            </a:endParaRPr>
          </a:p>
        </p:txBody>
      </p:sp>
      <p:sp>
        <p:nvSpPr>
          <p:cNvPr id="29" name="Rectangle: Rounded Corners 28">
            <a:extLst>
              <a:ext uri="{FF2B5EF4-FFF2-40B4-BE49-F238E27FC236}">
                <a16:creationId xmlns:a16="http://schemas.microsoft.com/office/drawing/2014/main" id="{098D3134-4464-D20C-D4FE-33A36F096ED1}"/>
              </a:ext>
            </a:extLst>
          </p:cNvPr>
          <p:cNvSpPr/>
          <p:nvPr/>
        </p:nvSpPr>
        <p:spPr>
          <a:xfrm>
            <a:off x="7915275" y="2377238"/>
            <a:ext cx="3200400" cy="1623261"/>
          </a:xfrm>
          <a:prstGeom prst="roundRect">
            <a:avLst>
              <a:gd name="adj" fmla="val 6990"/>
            </a:avLst>
          </a:prstGeom>
          <a:solidFill>
            <a:schemeClr val="bg1">
              <a:lumMod val="9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accent5">
                  <a:lumMod val="75000"/>
                </a:schemeClr>
              </a:solidFill>
            </a:endParaRPr>
          </a:p>
        </p:txBody>
      </p:sp>
      <p:sp>
        <p:nvSpPr>
          <p:cNvPr id="30" name="Rectangle: Rounded Corners 29">
            <a:extLst>
              <a:ext uri="{FF2B5EF4-FFF2-40B4-BE49-F238E27FC236}">
                <a16:creationId xmlns:a16="http://schemas.microsoft.com/office/drawing/2014/main" id="{C164F0F2-C974-E4C0-D76F-02E2FE7468CD}"/>
              </a:ext>
            </a:extLst>
          </p:cNvPr>
          <p:cNvSpPr/>
          <p:nvPr/>
        </p:nvSpPr>
        <p:spPr>
          <a:xfrm>
            <a:off x="7924800" y="4459307"/>
            <a:ext cx="3200400" cy="798493"/>
          </a:xfrm>
          <a:prstGeom prst="roundRect">
            <a:avLst>
              <a:gd name="adj" fmla="val 6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5">
                  <a:lumMod val="75000"/>
                </a:schemeClr>
              </a:solidFill>
            </a:endParaRPr>
          </a:p>
        </p:txBody>
      </p:sp>
      <p:sp>
        <p:nvSpPr>
          <p:cNvPr id="31" name="TextBox 30">
            <a:extLst>
              <a:ext uri="{FF2B5EF4-FFF2-40B4-BE49-F238E27FC236}">
                <a16:creationId xmlns:a16="http://schemas.microsoft.com/office/drawing/2014/main" id="{588981AD-A8AC-DFAA-D5AB-3B3BEA9EF727}"/>
              </a:ext>
            </a:extLst>
          </p:cNvPr>
          <p:cNvSpPr txBox="1"/>
          <p:nvPr/>
        </p:nvSpPr>
        <p:spPr>
          <a:xfrm>
            <a:off x="8012538" y="4559966"/>
            <a:ext cx="2988837" cy="338554"/>
          </a:xfrm>
          <a:prstGeom prst="rect">
            <a:avLst/>
          </a:prstGeom>
          <a:noFill/>
        </p:spPr>
        <p:txBody>
          <a:bodyPr wrap="square">
            <a:spAutoFit/>
          </a:bodyPr>
          <a:lstStyle/>
          <a:p>
            <a:r>
              <a:rPr lang="en-GB" sz="1600" b="1" i="0" dirty="0">
                <a:solidFill>
                  <a:schemeClr val="bg1"/>
                </a:solidFill>
                <a:effectLst/>
                <a:latin typeface="Poppins" panose="00000500000000000000" pitchFamily="2" charset="0"/>
                <a:cs typeface="Poppins" panose="00000500000000000000" pitchFamily="2" charset="0"/>
              </a:rPr>
              <a:t>OUTPUT</a:t>
            </a:r>
            <a:endParaRPr lang="en-IN" sz="1600" b="1" dirty="0">
              <a:solidFill>
                <a:schemeClr val="bg1"/>
              </a:solidFill>
              <a:latin typeface="Poppins" panose="00000500000000000000" pitchFamily="2" charset="0"/>
              <a:cs typeface="Poppins" panose="00000500000000000000" pitchFamily="2" charset="0"/>
            </a:endParaRPr>
          </a:p>
        </p:txBody>
      </p:sp>
      <p:sp>
        <p:nvSpPr>
          <p:cNvPr id="32" name="Rectangle 2">
            <a:extLst>
              <a:ext uri="{FF2B5EF4-FFF2-40B4-BE49-F238E27FC236}">
                <a16:creationId xmlns:a16="http://schemas.microsoft.com/office/drawing/2014/main" id="{FB44F42D-DBD3-2FCD-5AD6-4C1586F32077}"/>
              </a:ext>
            </a:extLst>
          </p:cNvPr>
          <p:cNvSpPr>
            <a:spLocks noChangeArrowheads="1"/>
          </p:cNvSpPr>
          <p:nvPr/>
        </p:nvSpPr>
        <p:spPr bwMode="auto">
          <a:xfrm>
            <a:off x="8012538" y="4829902"/>
            <a:ext cx="1487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0" i="0" u="none" strike="noStrike" cap="none" normalizeH="0" baseline="0" dirty="0">
                <a:ln>
                  <a:noFill/>
                </a:ln>
                <a:solidFill>
                  <a:schemeClr val="bg1"/>
                </a:solidFill>
                <a:effectLst/>
                <a:latin typeface="Arial Unicode MS"/>
              </a:rPr>
              <a:t>I </a:t>
            </a:r>
            <a:r>
              <a:rPr kumimoji="0" lang="fr-FR" altLang="en-US" sz="1600" b="0" i="0" u="none" strike="noStrike" cap="none" normalizeH="0" baseline="0" dirty="0" err="1">
                <a:ln>
                  <a:noFill/>
                </a:ln>
                <a:solidFill>
                  <a:schemeClr val="bg1"/>
                </a:solidFill>
                <a:effectLst/>
                <a:latin typeface="Arial Unicode MS"/>
              </a:rPr>
              <a:t>am</a:t>
            </a:r>
            <a:r>
              <a:rPr kumimoji="0" lang="fr-FR" altLang="en-US" sz="1600" b="0" i="0" u="none" strike="noStrike" cap="none" normalizeH="0" baseline="0" dirty="0">
                <a:ln>
                  <a:noFill/>
                </a:ln>
                <a:solidFill>
                  <a:schemeClr val="bg1"/>
                </a:solidFill>
                <a:effectLst/>
                <a:latin typeface="Arial Unicode MS"/>
              </a:rPr>
              <a:t> a </a:t>
            </a:r>
            <a:r>
              <a:rPr kumimoji="0" lang="fr-FR" altLang="en-US" sz="1600" b="0" i="0" u="none" strike="noStrike" cap="none" normalizeH="0" baseline="0" dirty="0" err="1">
                <a:ln>
                  <a:noFill/>
                </a:ln>
                <a:solidFill>
                  <a:schemeClr val="bg1"/>
                </a:solidFill>
                <a:effectLst/>
                <a:latin typeface="Arial Unicode MS"/>
              </a:rPr>
              <a:t>student</a:t>
            </a:r>
            <a:endParaRPr kumimoji="0" lang="fr-FR" altLang="en-US" sz="1600" b="0" i="0" u="none" strike="noStrike" cap="none" normalizeH="0" baseline="0" dirty="0">
              <a:ln>
                <a:noFill/>
              </a:ln>
              <a:solidFill>
                <a:schemeClr val="bg1"/>
              </a:solidFill>
              <a:effectLst/>
              <a:latin typeface="Arial" panose="020B0604020202020204" pitchFamily="34" charset="0"/>
            </a:endParaRPr>
          </a:p>
        </p:txBody>
      </p:sp>
      <p:sp>
        <p:nvSpPr>
          <p:cNvPr id="33" name="Title 1">
            <a:extLst>
              <a:ext uri="{FF2B5EF4-FFF2-40B4-BE49-F238E27FC236}">
                <a16:creationId xmlns:a16="http://schemas.microsoft.com/office/drawing/2014/main" id="{FFB0C6C4-A358-A438-D4DD-775493C1D649}"/>
              </a:ext>
            </a:extLst>
          </p:cNvPr>
          <p:cNvSpPr txBox="1">
            <a:spLocks/>
          </p:cNvSpPr>
          <p:nvPr/>
        </p:nvSpPr>
        <p:spPr>
          <a:xfrm>
            <a:off x="8092378" y="2778169"/>
            <a:ext cx="2865243" cy="7669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solidFill>
                  <a:srgbClr val="0070C0"/>
                </a:solidFill>
                <a:latin typeface="BentonSans Bold" panose="02000503040000020004" pitchFamily="50" charset="0"/>
              </a:rPr>
              <a:t>The</a:t>
            </a:r>
          </a:p>
          <a:p>
            <a:r>
              <a:rPr lang="en-GB" sz="2400" dirty="0">
                <a:solidFill>
                  <a:srgbClr val="0070C0"/>
                </a:solidFill>
                <a:latin typeface="BentonSans Bold" panose="02000503040000020004" pitchFamily="50" charset="0"/>
              </a:rPr>
              <a:t>Transformer</a:t>
            </a:r>
            <a:endParaRPr lang="en-IN" sz="2400" dirty="0">
              <a:solidFill>
                <a:srgbClr val="0070C0"/>
              </a:solidFill>
              <a:latin typeface="BentonSans Bold" panose="02000503040000020004" pitchFamily="50" charset="0"/>
            </a:endParaRPr>
          </a:p>
        </p:txBody>
      </p:sp>
      <p:cxnSp>
        <p:nvCxnSpPr>
          <p:cNvPr id="35" name="Straight Arrow Connector 34">
            <a:extLst>
              <a:ext uri="{FF2B5EF4-FFF2-40B4-BE49-F238E27FC236}">
                <a16:creationId xmlns:a16="http://schemas.microsoft.com/office/drawing/2014/main" id="{0BB7BD1F-24B4-7A28-A42E-8085B88674FB}"/>
              </a:ext>
            </a:extLst>
          </p:cNvPr>
          <p:cNvCxnSpPr/>
          <p:nvPr/>
        </p:nvCxnSpPr>
        <p:spPr>
          <a:xfrm>
            <a:off x="9500446" y="1914525"/>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01E055D-C691-75BB-6604-4E2B22361E0D}"/>
              </a:ext>
            </a:extLst>
          </p:cNvPr>
          <p:cNvCxnSpPr/>
          <p:nvPr/>
        </p:nvCxnSpPr>
        <p:spPr>
          <a:xfrm>
            <a:off x="9500446" y="3990975"/>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348421-D2F5-2E3C-041B-723646305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8" y="264306"/>
            <a:ext cx="2568082" cy="750762"/>
          </a:xfrm>
          <a:prstGeom prst="rect">
            <a:avLst/>
          </a:prstGeom>
        </p:spPr>
      </p:pic>
    </p:spTree>
    <p:extLst>
      <p:ext uri="{BB962C8B-B14F-4D97-AF65-F5344CB8AC3E}">
        <p14:creationId xmlns:p14="http://schemas.microsoft.com/office/powerpoint/2010/main" val="101950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671DDE-CE61-7163-A21C-E4B2DB29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56"/>
            <a:ext cx="12192000" cy="6833088"/>
          </a:xfrm>
          <a:prstGeom prst="rect">
            <a:avLst/>
          </a:prstGeom>
        </p:spPr>
      </p:pic>
      <p:sp>
        <p:nvSpPr>
          <p:cNvPr id="3" name="Content Placeholder 2">
            <a:extLst>
              <a:ext uri="{FF2B5EF4-FFF2-40B4-BE49-F238E27FC236}">
                <a16:creationId xmlns:a16="http://schemas.microsoft.com/office/drawing/2014/main" id="{87BDA1B3-9A72-73CD-1447-75A911304A43}"/>
              </a:ext>
            </a:extLst>
          </p:cNvPr>
          <p:cNvSpPr>
            <a:spLocks noGrp="1"/>
          </p:cNvSpPr>
          <p:nvPr>
            <p:ph idx="1"/>
          </p:nvPr>
        </p:nvSpPr>
        <p:spPr>
          <a:xfrm>
            <a:off x="2806497" y="1547672"/>
            <a:ext cx="8250193" cy="5619096"/>
          </a:xfrm>
        </p:spPr>
        <p:txBody>
          <a:bodyPr>
            <a:normAutofit/>
          </a:bodyPr>
          <a:lstStyle/>
          <a:p>
            <a:r>
              <a:rPr lang="en-IN" sz="1600" dirty="0">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http://karpathy.github.io/2015/05/21/rnn-effectiveness/</a:t>
            </a:r>
          </a:p>
          <a:p>
            <a:r>
              <a:rPr lang="en-IN" sz="1600" dirty="0">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http://colah.github.io/posts/2015-08-Understanding-LSTMs/</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https://arxiv.org/abs/1409.3215</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https://arxiv.org/abs/1406.1078</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https://cs.stanford.edu/people/karpathy/cvpr2015.pdf</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7">
                  <a:extLst>
                    <a:ext uri="{A12FA001-AC4F-418D-AE19-62706E023703}">
                      <ahyp:hlinkClr xmlns:ahyp="http://schemas.microsoft.com/office/drawing/2018/hyperlinkcolor" val="tx"/>
                    </a:ext>
                  </a:extLst>
                </a:hlinkClick>
              </a:rPr>
              <a:t>http://jalammar.github.io/illustrated-transformer/</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8">
                  <a:extLst>
                    <a:ext uri="{A12FA001-AC4F-418D-AE19-62706E023703}">
                      <ahyp:hlinkClr xmlns:ahyp="http://schemas.microsoft.com/office/drawing/2018/hyperlinkcolor" val="tx"/>
                    </a:ext>
                  </a:extLst>
                </a:hlinkClick>
              </a:rPr>
              <a:t>https://arxiv.org/pdf/1706.03762.pdf</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rPr>
              <a:t>http://jalammar.github.io/illustrated-bert/</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10">
                  <a:extLst>
                    <a:ext uri="{A12FA001-AC4F-418D-AE19-62706E023703}">
                      <ahyp:hlinkClr xmlns:ahyp="http://schemas.microsoft.com/office/drawing/2018/hyperlinkcolor" val="tx"/>
                    </a:ext>
                  </a:extLst>
                </a:hlinkClick>
              </a:rPr>
              <a:t>https://arxiv.org/pdf/1810.04805.pdf</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11">
                  <a:extLst>
                    <a:ext uri="{A12FA001-AC4F-418D-AE19-62706E023703}">
                      <ahyp:hlinkClr xmlns:ahyp="http://schemas.microsoft.com/office/drawing/2018/hyperlinkcolor" val="tx"/>
                    </a:ext>
                  </a:extLst>
                </a:hlinkClick>
              </a:rPr>
              <a:t>https://arxiv.org/pdf/1409.0473.pdf</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12">
                  <a:extLst>
                    <a:ext uri="{A12FA001-AC4F-418D-AE19-62706E023703}">
                      <ahyp:hlinkClr xmlns:ahyp="http://schemas.microsoft.com/office/drawing/2018/hyperlinkcolor" val="tx"/>
                    </a:ext>
                  </a:extLst>
                </a:hlinkClick>
              </a:rPr>
              <a:t>https://arxiv.org/pdf/1502.03044.pdf</a:t>
            </a:r>
            <a:endParaRPr lang="en-IN" sz="1600" dirty="0">
              <a:latin typeface="Poppins" panose="00000500000000000000" pitchFamily="2" charset="0"/>
              <a:cs typeface="Poppins" panose="00000500000000000000" pitchFamily="2" charset="0"/>
            </a:endParaRPr>
          </a:p>
          <a:p>
            <a:r>
              <a:rPr lang="en-IN" sz="1600" dirty="0">
                <a:latin typeface="Poppins" panose="00000500000000000000" pitchFamily="2" charset="0"/>
                <a:cs typeface="Poppins" panose="00000500000000000000" pitchFamily="2" charset="0"/>
                <a:hlinkClick r:id="rId13">
                  <a:extLst>
                    <a:ext uri="{A12FA001-AC4F-418D-AE19-62706E023703}">
                      <ahyp:hlinkClr xmlns:ahyp="http://schemas.microsoft.com/office/drawing/2018/hyperlinkcolor" val="tx"/>
                    </a:ext>
                  </a:extLst>
                </a:hlinkClick>
              </a:rPr>
              <a:t>http://emnlp2014.org/papers/pdf/EMNLP2014179.pdf</a:t>
            </a:r>
            <a:endParaRPr lang="en-IN" sz="1600" dirty="0">
              <a:latin typeface="Poppins" panose="00000500000000000000" pitchFamily="2" charset="0"/>
              <a:cs typeface="Poppins" panose="00000500000000000000" pitchFamily="2" charset="0"/>
            </a:endParaRPr>
          </a:p>
          <a:p>
            <a:pPr>
              <a:lnSpc>
                <a:spcPct val="100000"/>
              </a:lnSpc>
            </a:pPr>
            <a:r>
              <a:rPr lang="en-IN" sz="1600" dirty="0">
                <a:latin typeface="Poppins" panose="00000500000000000000" pitchFamily="2" charset="0"/>
                <a:cs typeface="Poppins" panose="00000500000000000000" pitchFamily="2" charset="0"/>
                <a:hlinkClick r:id="rId14">
                  <a:extLst>
                    <a:ext uri="{A12FA001-AC4F-418D-AE19-62706E023703}">
                      <ahyp:hlinkClr xmlns:ahyp="http://schemas.microsoft.com/office/drawing/2018/hyperlinkcolor" val="tx"/>
                    </a:ext>
                  </a:extLst>
                </a:hlinkClick>
              </a:rPr>
              <a:t>https://jalammar.github.io/visualizing-neural-machine-translation-mechanics-of-seq2seq-models-with-attention/</a:t>
            </a:r>
            <a:endParaRPr lang="en-IN" sz="1600" dirty="0">
              <a:latin typeface="Poppins" panose="00000500000000000000" pitchFamily="2" charset="0"/>
              <a:cs typeface="Poppins" panose="00000500000000000000" pitchFamily="2" charset="0"/>
            </a:endParaRPr>
          </a:p>
          <a:p>
            <a:endParaRPr lang="en-IN" sz="1600" dirty="0">
              <a:latin typeface="Poppins" panose="00000500000000000000" pitchFamily="2" charset="0"/>
              <a:cs typeface="Poppins" panose="00000500000000000000" pitchFamily="2" charset="0"/>
            </a:endParaRPr>
          </a:p>
          <a:p>
            <a:endParaRPr lang="en-IN" sz="1600" dirty="0">
              <a:latin typeface="Poppins" panose="00000500000000000000" pitchFamily="2" charset="0"/>
              <a:cs typeface="Poppins" panose="00000500000000000000" pitchFamily="2" charset="0"/>
            </a:endParaRPr>
          </a:p>
          <a:p>
            <a:endParaRPr lang="en-IN" sz="1600" dirty="0">
              <a:latin typeface="Poppins" panose="00000500000000000000" pitchFamily="2" charset="0"/>
              <a:cs typeface="Poppins" panose="00000500000000000000" pitchFamily="2" charset="0"/>
            </a:endParaRPr>
          </a:p>
          <a:p>
            <a:endParaRPr lang="en-IN" sz="1600" dirty="0">
              <a:latin typeface="Poppins" panose="00000500000000000000" pitchFamily="2" charset="0"/>
              <a:cs typeface="Poppins" panose="00000500000000000000" pitchFamily="2" charset="0"/>
            </a:endParaRPr>
          </a:p>
          <a:p>
            <a:endParaRPr lang="en-IN" sz="1600" dirty="0">
              <a:latin typeface="Poppins" panose="00000500000000000000" pitchFamily="2" charset="0"/>
              <a:cs typeface="Poppins" panose="00000500000000000000" pitchFamily="2" charset="0"/>
            </a:endParaRPr>
          </a:p>
          <a:p>
            <a:endParaRPr lang="en-IN" sz="1600" dirty="0">
              <a:latin typeface="Poppins" panose="00000500000000000000" pitchFamily="2" charset="0"/>
              <a:cs typeface="Poppins" panose="00000500000000000000" pitchFamily="2" charset="0"/>
            </a:endParaRPr>
          </a:p>
          <a:p>
            <a:pPr lvl="1"/>
            <a:endParaRPr lang="en-IN" sz="1600" dirty="0">
              <a:latin typeface="Poppins" panose="00000500000000000000" pitchFamily="2" charset="0"/>
              <a:cs typeface="Poppins" panose="00000500000000000000" pitchFamily="2" charset="0"/>
            </a:endParaRPr>
          </a:p>
          <a:p>
            <a:endParaRPr lang="en-IN" sz="1600" dirty="0">
              <a:latin typeface="Poppins" panose="00000500000000000000" pitchFamily="2" charset="0"/>
              <a:cs typeface="Poppins" panose="00000500000000000000" pitchFamily="2" charset="0"/>
            </a:endParaRPr>
          </a:p>
        </p:txBody>
      </p:sp>
      <p:sp>
        <p:nvSpPr>
          <p:cNvPr id="8" name="Title 1">
            <a:extLst>
              <a:ext uri="{FF2B5EF4-FFF2-40B4-BE49-F238E27FC236}">
                <a16:creationId xmlns:a16="http://schemas.microsoft.com/office/drawing/2014/main" id="{0355F889-40EA-42FB-AF30-3F68B585678C}"/>
              </a:ext>
            </a:extLst>
          </p:cNvPr>
          <p:cNvSpPr>
            <a:spLocks noGrp="1"/>
          </p:cNvSpPr>
          <p:nvPr>
            <p:ph type="title"/>
          </p:nvPr>
        </p:nvSpPr>
        <p:spPr>
          <a:xfrm>
            <a:off x="3313301" y="671735"/>
            <a:ext cx="5565398" cy="672353"/>
          </a:xfrm>
        </p:spPr>
        <p:txBody>
          <a:bodyPr>
            <a:normAutofit/>
          </a:bodyPr>
          <a:lstStyle/>
          <a:p>
            <a:pPr algn="ctr"/>
            <a:r>
              <a:rPr lang="en-GB" sz="3200" dirty="0">
                <a:solidFill>
                  <a:schemeClr val="accent5">
                    <a:lumMod val="75000"/>
                  </a:schemeClr>
                </a:solidFill>
                <a:latin typeface="BentonSans Bold" panose="02000503040000020004" pitchFamily="50" charset="0"/>
              </a:rPr>
              <a:t>Resources</a:t>
            </a:r>
            <a:endParaRPr lang="en-IN" sz="3200" dirty="0">
              <a:solidFill>
                <a:schemeClr val="accent5">
                  <a:lumMod val="75000"/>
                </a:schemeClr>
              </a:solidFill>
              <a:latin typeface="BentonSans Bold" panose="02000503040000020004" pitchFamily="50" charset="0"/>
            </a:endParaRPr>
          </a:p>
        </p:txBody>
      </p:sp>
      <p:sp>
        <p:nvSpPr>
          <p:cNvPr id="9" name="Rectangle 8">
            <a:extLst>
              <a:ext uri="{FF2B5EF4-FFF2-40B4-BE49-F238E27FC236}">
                <a16:creationId xmlns:a16="http://schemas.microsoft.com/office/drawing/2014/main" id="{15821864-3132-D70A-AE62-2C3E35978A75}"/>
              </a:ext>
            </a:extLst>
          </p:cNvPr>
          <p:cNvSpPr/>
          <p:nvPr/>
        </p:nvSpPr>
        <p:spPr>
          <a:xfrm>
            <a:off x="5838825" y="489544"/>
            <a:ext cx="5143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a:extLst>
              <a:ext uri="{FF2B5EF4-FFF2-40B4-BE49-F238E27FC236}">
                <a16:creationId xmlns:a16="http://schemas.microsoft.com/office/drawing/2014/main" id="{7994E391-DE3E-C1D8-E592-C496DF0159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Tree>
    <p:extLst>
      <p:ext uri="{BB962C8B-B14F-4D97-AF65-F5344CB8AC3E}">
        <p14:creationId xmlns:p14="http://schemas.microsoft.com/office/powerpoint/2010/main" val="211406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5551-791F-CDE7-5ED7-D719374DC69A}"/>
              </a:ext>
            </a:extLst>
          </p:cNvPr>
          <p:cNvSpPr>
            <a:spLocks noGrp="1"/>
          </p:cNvSpPr>
          <p:nvPr>
            <p:ph type="title"/>
          </p:nvPr>
        </p:nvSpPr>
        <p:spPr>
          <a:xfrm>
            <a:off x="318255" y="357634"/>
            <a:ext cx="3214251" cy="672353"/>
          </a:xfrm>
        </p:spPr>
        <p:txBody>
          <a:bodyPr>
            <a:normAutofit fontScale="90000"/>
          </a:bodyPr>
          <a:lstStyle/>
          <a:p>
            <a:r>
              <a:rPr lang="en-US" sz="4000" b="1" dirty="0">
                <a:solidFill>
                  <a:schemeClr val="accent1"/>
                </a:solidFill>
                <a:latin typeface="BentonSans Bold" panose="02000503040000020004" pitchFamily="50" charset="0"/>
              </a:rPr>
              <a:t>Introduction</a:t>
            </a:r>
            <a:endParaRPr lang="en-IN" sz="4000" b="1" dirty="0">
              <a:solidFill>
                <a:schemeClr val="accent1"/>
              </a:solidFill>
              <a:latin typeface="BentonSans Bold" panose="02000503040000020004" pitchFamily="50" charset="0"/>
            </a:endParaRPr>
          </a:p>
        </p:txBody>
      </p:sp>
      <p:sp>
        <p:nvSpPr>
          <p:cNvPr id="18" name="Rectangle 17">
            <a:extLst>
              <a:ext uri="{FF2B5EF4-FFF2-40B4-BE49-F238E27FC236}">
                <a16:creationId xmlns:a16="http://schemas.microsoft.com/office/drawing/2014/main" id="{C938AAF7-8FC8-7DFA-81EC-8AC96D139586}"/>
              </a:ext>
            </a:extLst>
          </p:cNvPr>
          <p:cNvSpPr/>
          <p:nvPr/>
        </p:nvSpPr>
        <p:spPr>
          <a:xfrm>
            <a:off x="489898" y="1106805"/>
            <a:ext cx="5143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a:extLst>
              <a:ext uri="{FF2B5EF4-FFF2-40B4-BE49-F238E27FC236}">
                <a16:creationId xmlns:a16="http://schemas.microsoft.com/office/drawing/2014/main" id="{41F9268B-9D69-9C84-CAFC-3D4E4D3FA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
        <p:nvSpPr>
          <p:cNvPr id="21" name="TextBox 20">
            <a:extLst>
              <a:ext uri="{FF2B5EF4-FFF2-40B4-BE49-F238E27FC236}">
                <a16:creationId xmlns:a16="http://schemas.microsoft.com/office/drawing/2014/main" id="{ECD4E884-36A5-EEAF-C8B7-999F5BAA47C9}"/>
              </a:ext>
            </a:extLst>
          </p:cNvPr>
          <p:cNvSpPr txBox="1"/>
          <p:nvPr/>
        </p:nvSpPr>
        <p:spPr>
          <a:xfrm>
            <a:off x="362692" y="1972990"/>
            <a:ext cx="11093098" cy="1815882"/>
          </a:xfrm>
          <a:prstGeom prst="rect">
            <a:avLst/>
          </a:prstGeom>
          <a:noFill/>
        </p:spPr>
        <p:txBody>
          <a:bodyPr wrap="square">
            <a:spAutoFit/>
          </a:bodyPr>
          <a:lstStyle/>
          <a:p>
            <a:pPr fontAlgn="base"/>
            <a:r>
              <a:rPr lang="en-US" sz="1400" b="0" i="0" dirty="0">
                <a:solidFill>
                  <a:schemeClr val="bg2">
                    <a:lumMod val="25000"/>
                  </a:schemeClr>
                </a:solidFill>
                <a:effectLst/>
                <a:latin typeface="Segoe UI Historic" panose="020B0502040204020203" pitchFamily="34" charset="0"/>
              </a:rPr>
              <a:t>Many organizations are afraid to take the leap toward AI/ML, Blockchain, DevOps, and Data Science. </a:t>
            </a:r>
            <a:r>
              <a:rPr lang="en-US" sz="1400" b="0" i="0" dirty="0" err="1">
                <a:solidFill>
                  <a:schemeClr val="bg2">
                    <a:lumMod val="25000"/>
                  </a:schemeClr>
                </a:solidFill>
                <a:effectLst/>
                <a:latin typeface="Segoe UI Historic" panose="020B0502040204020203" pitchFamily="34" charset="0"/>
              </a:rPr>
              <a:t>MoogleLabs</a:t>
            </a:r>
            <a:r>
              <a:rPr lang="en-US" sz="1400" b="0" i="0" dirty="0">
                <a:solidFill>
                  <a:schemeClr val="bg2">
                    <a:lumMod val="25000"/>
                  </a:schemeClr>
                </a:solidFill>
                <a:effectLst/>
                <a:latin typeface="Segoe UI Historic" panose="020B0502040204020203" pitchFamily="34" charset="0"/>
              </a:rPr>
              <a:t> makes the journey streamlined and smooth for you. Founded by seasoned IT experts, the company has the resources to help your business embrace new-age technology. </a:t>
            </a:r>
            <a:br>
              <a:rPr lang="en-US" sz="1400" b="0" i="0" dirty="0">
                <a:solidFill>
                  <a:schemeClr val="bg2">
                    <a:lumMod val="25000"/>
                  </a:schemeClr>
                </a:solidFill>
                <a:effectLst/>
                <a:latin typeface="Segoe UI Historic" panose="020B0502040204020203" pitchFamily="34" charset="0"/>
              </a:rPr>
            </a:br>
            <a:endParaRPr lang="en-US" sz="1400" b="0" i="0" dirty="0">
              <a:solidFill>
                <a:schemeClr val="bg2">
                  <a:lumMod val="25000"/>
                </a:schemeClr>
              </a:solidFill>
              <a:effectLst/>
              <a:latin typeface="Segoe UI" panose="020B0502040204020203" pitchFamily="34" charset="0"/>
            </a:endParaRPr>
          </a:p>
          <a:p>
            <a:pPr fontAlgn="base"/>
            <a:r>
              <a:rPr lang="en-US" sz="1400" b="0" i="0" dirty="0">
                <a:solidFill>
                  <a:schemeClr val="bg2">
                    <a:lumMod val="25000"/>
                  </a:schemeClr>
                </a:solidFill>
                <a:effectLst/>
                <a:latin typeface="Segoe UI Historic" panose="020B0502040204020203" pitchFamily="34" charset="0"/>
              </a:rPr>
              <a:t>At </a:t>
            </a:r>
            <a:r>
              <a:rPr lang="en-US" sz="1400" b="0" i="0" dirty="0" err="1">
                <a:solidFill>
                  <a:schemeClr val="bg2">
                    <a:lumMod val="25000"/>
                  </a:schemeClr>
                </a:solidFill>
                <a:effectLst/>
                <a:latin typeface="Segoe UI Historic" panose="020B0502040204020203" pitchFamily="34" charset="0"/>
              </a:rPr>
              <a:t>MoogleLabs</a:t>
            </a:r>
            <a:r>
              <a:rPr lang="en-US" sz="1400" b="0" i="0" dirty="0">
                <a:solidFill>
                  <a:schemeClr val="bg2">
                    <a:lumMod val="25000"/>
                  </a:schemeClr>
                </a:solidFill>
                <a:effectLst/>
                <a:latin typeface="Segoe UI Historic" panose="020B0502040204020203" pitchFamily="34" charset="0"/>
              </a:rPr>
              <a:t>, we help you compete effectively by leveraging cutting-edge technology and in this endeavor, we have a talented team, which is certified in the technologies it works on.  We have transformed businesses with our deep understanding of technology that can be utilized for various industries. The company is known for building a great client-business relationship by being transparent throughout the whole journey. </a:t>
            </a:r>
            <a:r>
              <a:rPr lang="en-US" sz="1400" b="0" i="0" dirty="0" err="1">
                <a:solidFill>
                  <a:schemeClr val="bg2">
                    <a:lumMod val="25000"/>
                  </a:schemeClr>
                </a:solidFill>
                <a:effectLst/>
                <a:latin typeface="Segoe UI Historic" panose="020B0502040204020203" pitchFamily="34" charset="0"/>
              </a:rPr>
              <a:t>MoogleLabs</a:t>
            </a:r>
            <a:r>
              <a:rPr lang="en-US" sz="1400" b="0" i="0" dirty="0">
                <a:solidFill>
                  <a:schemeClr val="bg2">
                    <a:lumMod val="25000"/>
                  </a:schemeClr>
                </a:solidFill>
                <a:effectLst/>
                <a:latin typeface="Segoe UI Historic" panose="020B0502040204020203" pitchFamily="34" charset="0"/>
              </a:rPr>
              <a:t> is always ready to better itself to provide the best services to its clients.</a:t>
            </a:r>
            <a:endParaRPr lang="en-US" sz="1400" b="0" i="0" dirty="0">
              <a:solidFill>
                <a:schemeClr val="bg2">
                  <a:lumMod val="25000"/>
                </a:schemeClr>
              </a:solidFill>
              <a:effectLst/>
              <a:latin typeface="Segoe UI" panose="020B0502040204020203" pitchFamily="34" charset="0"/>
            </a:endParaRPr>
          </a:p>
        </p:txBody>
      </p:sp>
      <p:pic>
        <p:nvPicPr>
          <p:cNvPr id="10" name="Picture 9">
            <a:extLst>
              <a:ext uri="{FF2B5EF4-FFF2-40B4-BE49-F238E27FC236}">
                <a16:creationId xmlns:a16="http://schemas.microsoft.com/office/drawing/2014/main" id="{B539670F-993A-44DC-CDED-BED2474AE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236" y="5813661"/>
            <a:ext cx="7878449" cy="925765"/>
          </a:xfrm>
          <a:prstGeom prst="rect">
            <a:avLst/>
          </a:prstGeom>
        </p:spPr>
      </p:pic>
      <p:sp>
        <p:nvSpPr>
          <p:cNvPr id="17" name="TextBox 16">
            <a:extLst>
              <a:ext uri="{FF2B5EF4-FFF2-40B4-BE49-F238E27FC236}">
                <a16:creationId xmlns:a16="http://schemas.microsoft.com/office/drawing/2014/main" id="{847F61BE-23F4-4CDC-62AF-0790BD7302C1}"/>
              </a:ext>
            </a:extLst>
          </p:cNvPr>
          <p:cNvSpPr txBox="1"/>
          <p:nvPr/>
        </p:nvSpPr>
        <p:spPr>
          <a:xfrm>
            <a:off x="357929" y="1492353"/>
            <a:ext cx="8467725" cy="369332"/>
          </a:xfrm>
          <a:prstGeom prst="rect">
            <a:avLst/>
          </a:prstGeom>
          <a:noFill/>
        </p:spPr>
        <p:txBody>
          <a:bodyPr wrap="square">
            <a:spAutoFit/>
          </a:bodyPr>
          <a:lstStyle/>
          <a:p>
            <a:pPr fontAlgn="base"/>
            <a:r>
              <a:rPr lang="en-US" b="0" i="0" dirty="0">
                <a:solidFill>
                  <a:schemeClr val="tx1">
                    <a:lumMod val="85000"/>
                    <a:lumOff val="15000"/>
                  </a:schemeClr>
                </a:solidFill>
                <a:effectLst/>
                <a:latin typeface="Poppins" panose="00000500000000000000" pitchFamily="2" charset="0"/>
              </a:rPr>
              <a:t>Decoding Innovation </a:t>
            </a:r>
            <a:r>
              <a:rPr lang="en-US" b="0" i="0" dirty="0" err="1">
                <a:solidFill>
                  <a:schemeClr val="tx1">
                    <a:lumMod val="85000"/>
                    <a:lumOff val="15000"/>
                  </a:schemeClr>
                </a:solidFill>
                <a:effectLst/>
                <a:latin typeface="Poppins" panose="00000500000000000000" pitchFamily="2" charset="0"/>
              </a:rPr>
              <a:t>In</a:t>
            </a:r>
            <a:r>
              <a:rPr lang="en-US" b="1" i="0" dirty="0" err="1">
                <a:solidFill>
                  <a:schemeClr val="tx1">
                    <a:lumMod val="85000"/>
                    <a:lumOff val="15000"/>
                  </a:schemeClr>
                </a:solidFill>
                <a:effectLst/>
                <a:latin typeface="Poppins" panose="00000500000000000000" pitchFamily="2" charset="0"/>
              </a:rPr>
              <a:t>AI</a:t>
            </a:r>
            <a:r>
              <a:rPr lang="en-US" b="1" i="0" dirty="0">
                <a:solidFill>
                  <a:schemeClr val="tx1">
                    <a:lumMod val="85000"/>
                    <a:lumOff val="15000"/>
                  </a:schemeClr>
                </a:solidFill>
                <a:effectLst/>
                <a:latin typeface="Poppins" panose="00000500000000000000" pitchFamily="2" charset="0"/>
              </a:rPr>
              <a:t>/ML, Blockchain, DevOps and Data Science</a:t>
            </a:r>
            <a:endParaRPr lang="en-US" b="0" i="0" dirty="0">
              <a:solidFill>
                <a:schemeClr val="tx1">
                  <a:lumMod val="85000"/>
                  <a:lumOff val="15000"/>
                </a:schemeClr>
              </a:solidFill>
              <a:effectLst/>
              <a:latin typeface="Poppins" panose="00000500000000000000" pitchFamily="2" charset="0"/>
            </a:endParaRPr>
          </a:p>
        </p:txBody>
      </p:sp>
      <p:sp>
        <p:nvSpPr>
          <p:cNvPr id="22" name="Rectangle 21">
            <a:extLst>
              <a:ext uri="{FF2B5EF4-FFF2-40B4-BE49-F238E27FC236}">
                <a16:creationId xmlns:a16="http://schemas.microsoft.com/office/drawing/2014/main" id="{E9550D06-4D99-861C-1430-88B4D6214D97}"/>
              </a:ext>
            </a:extLst>
          </p:cNvPr>
          <p:cNvSpPr/>
          <p:nvPr/>
        </p:nvSpPr>
        <p:spPr>
          <a:xfrm>
            <a:off x="382223" y="3985470"/>
            <a:ext cx="2238375" cy="171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a:extLst>
              <a:ext uri="{FF2B5EF4-FFF2-40B4-BE49-F238E27FC236}">
                <a16:creationId xmlns:a16="http://schemas.microsoft.com/office/drawing/2014/main" id="{95DBD245-3C21-F20A-5424-D2A580D493A7}"/>
              </a:ext>
            </a:extLst>
          </p:cNvPr>
          <p:cNvSpPr txBox="1"/>
          <p:nvPr/>
        </p:nvSpPr>
        <p:spPr>
          <a:xfrm>
            <a:off x="439373" y="4875967"/>
            <a:ext cx="2181225" cy="784830"/>
          </a:xfrm>
          <a:prstGeom prst="rect">
            <a:avLst/>
          </a:prstGeom>
          <a:noFill/>
        </p:spPr>
        <p:txBody>
          <a:bodyPr wrap="square">
            <a:spAutoFit/>
          </a:bodyPr>
          <a:lstStyle/>
          <a:p>
            <a:pPr algn="l"/>
            <a:r>
              <a:rPr lang="en-US" sz="900" b="0" i="0" dirty="0">
                <a:effectLst/>
                <a:latin typeface="Poppins" panose="00000500000000000000" pitchFamily="2" charset="0"/>
              </a:rPr>
              <a:t>Our Applied AI brings roadmap to scale enterprise-grade solutions, with the power of analytics, automation and next-level computing.</a:t>
            </a:r>
          </a:p>
        </p:txBody>
      </p:sp>
      <p:pic>
        <p:nvPicPr>
          <p:cNvPr id="26" name="Graphic 25">
            <a:extLst>
              <a:ext uri="{FF2B5EF4-FFF2-40B4-BE49-F238E27FC236}">
                <a16:creationId xmlns:a16="http://schemas.microsoft.com/office/drawing/2014/main" id="{8F0A380D-53E2-5EFA-2E45-B515EA114B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385" y="4104423"/>
            <a:ext cx="373970" cy="432632"/>
          </a:xfrm>
          <a:prstGeom prst="rect">
            <a:avLst/>
          </a:prstGeom>
        </p:spPr>
      </p:pic>
      <p:sp>
        <p:nvSpPr>
          <p:cNvPr id="27" name="Rectangle 26">
            <a:extLst>
              <a:ext uri="{FF2B5EF4-FFF2-40B4-BE49-F238E27FC236}">
                <a16:creationId xmlns:a16="http://schemas.microsoft.com/office/drawing/2014/main" id="{1941DB78-615D-DD33-28AA-53CF8DFCFFD9}"/>
              </a:ext>
            </a:extLst>
          </p:cNvPr>
          <p:cNvSpPr/>
          <p:nvPr/>
        </p:nvSpPr>
        <p:spPr>
          <a:xfrm>
            <a:off x="2682207" y="3986868"/>
            <a:ext cx="2238375" cy="171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Box 27">
            <a:extLst>
              <a:ext uri="{FF2B5EF4-FFF2-40B4-BE49-F238E27FC236}">
                <a16:creationId xmlns:a16="http://schemas.microsoft.com/office/drawing/2014/main" id="{F06A1CE0-0F8F-4111-ACAA-AD3034842056}"/>
              </a:ext>
            </a:extLst>
          </p:cNvPr>
          <p:cNvSpPr txBox="1"/>
          <p:nvPr/>
        </p:nvSpPr>
        <p:spPr>
          <a:xfrm>
            <a:off x="2739357" y="4886892"/>
            <a:ext cx="2181225" cy="646331"/>
          </a:xfrm>
          <a:prstGeom prst="rect">
            <a:avLst/>
          </a:prstGeom>
          <a:noFill/>
        </p:spPr>
        <p:txBody>
          <a:bodyPr wrap="square">
            <a:spAutoFit/>
          </a:bodyPr>
          <a:lstStyle/>
          <a:p>
            <a:pPr algn="l"/>
            <a:r>
              <a:rPr lang="en-US" sz="900" b="0" i="0" dirty="0">
                <a:solidFill>
                  <a:srgbClr val="000000"/>
                </a:solidFill>
                <a:effectLst/>
                <a:latin typeface="Poppins" panose="00000500000000000000" pitchFamily="2" charset="0"/>
              </a:rPr>
              <a:t>Scale up your business with future-ready ML-powered applications integrated with AR/VR, image &amp; video analytics.</a:t>
            </a:r>
            <a:endParaRPr lang="en-US" sz="900" b="0" i="0" dirty="0">
              <a:effectLst/>
              <a:latin typeface="Poppins" panose="00000500000000000000" pitchFamily="2" charset="0"/>
            </a:endParaRPr>
          </a:p>
        </p:txBody>
      </p:sp>
      <p:sp>
        <p:nvSpPr>
          <p:cNvPr id="30" name="Rectangle 29">
            <a:extLst>
              <a:ext uri="{FF2B5EF4-FFF2-40B4-BE49-F238E27FC236}">
                <a16:creationId xmlns:a16="http://schemas.microsoft.com/office/drawing/2014/main" id="{99D26A45-458D-6800-B8AB-D5848CBCE67C}"/>
              </a:ext>
            </a:extLst>
          </p:cNvPr>
          <p:cNvSpPr/>
          <p:nvPr/>
        </p:nvSpPr>
        <p:spPr>
          <a:xfrm>
            <a:off x="4998969" y="4013433"/>
            <a:ext cx="2238375" cy="171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TextBox 30">
            <a:extLst>
              <a:ext uri="{FF2B5EF4-FFF2-40B4-BE49-F238E27FC236}">
                <a16:creationId xmlns:a16="http://schemas.microsoft.com/office/drawing/2014/main" id="{C4F00746-69B8-7F8F-67B0-0464D63A0B0F}"/>
              </a:ext>
            </a:extLst>
          </p:cNvPr>
          <p:cNvSpPr txBox="1"/>
          <p:nvPr/>
        </p:nvSpPr>
        <p:spPr>
          <a:xfrm>
            <a:off x="5056119" y="4867742"/>
            <a:ext cx="2181225" cy="646331"/>
          </a:xfrm>
          <a:prstGeom prst="rect">
            <a:avLst/>
          </a:prstGeom>
          <a:noFill/>
        </p:spPr>
        <p:txBody>
          <a:bodyPr wrap="square">
            <a:spAutoFit/>
          </a:bodyPr>
          <a:lstStyle/>
          <a:p>
            <a:pPr algn="l"/>
            <a:r>
              <a:rPr lang="en-US" sz="900" b="0" i="0" dirty="0">
                <a:solidFill>
                  <a:srgbClr val="000000"/>
                </a:solidFill>
                <a:effectLst/>
                <a:latin typeface="Poppins" panose="00000500000000000000" pitchFamily="2" charset="0"/>
              </a:rPr>
              <a:t>We help you build a secured decentralized solution for Smart Contracts, Crypto-token and NFT Marketplace.</a:t>
            </a:r>
            <a:endParaRPr lang="en-US" sz="900" b="0" i="0" dirty="0">
              <a:effectLst/>
              <a:latin typeface="Poppins" panose="00000500000000000000" pitchFamily="2" charset="0"/>
            </a:endParaRPr>
          </a:p>
        </p:txBody>
      </p:sp>
      <p:sp>
        <p:nvSpPr>
          <p:cNvPr id="33" name="Rectangle 32">
            <a:extLst>
              <a:ext uri="{FF2B5EF4-FFF2-40B4-BE49-F238E27FC236}">
                <a16:creationId xmlns:a16="http://schemas.microsoft.com/office/drawing/2014/main" id="{0ABA3BA8-B80F-5385-ABF8-8B4FB3E8255A}"/>
              </a:ext>
            </a:extLst>
          </p:cNvPr>
          <p:cNvSpPr/>
          <p:nvPr/>
        </p:nvSpPr>
        <p:spPr>
          <a:xfrm>
            <a:off x="7307342" y="3989664"/>
            <a:ext cx="2238375" cy="171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TextBox 33">
            <a:extLst>
              <a:ext uri="{FF2B5EF4-FFF2-40B4-BE49-F238E27FC236}">
                <a16:creationId xmlns:a16="http://schemas.microsoft.com/office/drawing/2014/main" id="{4DC199C5-1209-3DBD-37E5-B4B896ECEC61}"/>
              </a:ext>
            </a:extLst>
          </p:cNvPr>
          <p:cNvSpPr txBox="1"/>
          <p:nvPr/>
        </p:nvSpPr>
        <p:spPr>
          <a:xfrm>
            <a:off x="7364492" y="4823965"/>
            <a:ext cx="2145301" cy="784830"/>
          </a:xfrm>
          <a:prstGeom prst="rect">
            <a:avLst/>
          </a:prstGeom>
          <a:noFill/>
        </p:spPr>
        <p:txBody>
          <a:bodyPr wrap="square">
            <a:spAutoFit/>
          </a:bodyPr>
          <a:lstStyle/>
          <a:p>
            <a:pPr algn="l"/>
            <a:r>
              <a:rPr lang="en-US" sz="900" b="0" i="0" dirty="0">
                <a:solidFill>
                  <a:srgbClr val="000000"/>
                </a:solidFill>
                <a:effectLst/>
                <a:latin typeface="Poppins" panose="00000500000000000000" pitchFamily="2" charset="0"/>
              </a:rPr>
              <a:t>We </a:t>
            </a:r>
            <a:r>
              <a:rPr lang="en-US" sz="900" b="0" i="0" dirty="0" err="1">
                <a:solidFill>
                  <a:srgbClr val="000000"/>
                </a:solidFill>
                <a:effectLst/>
                <a:latin typeface="Poppins" panose="00000500000000000000" pitchFamily="2" charset="0"/>
              </a:rPr>
              <a:t>specialise</a:t>
            </a:r>
            <a:r>
              <a:rPr lang="en-US" sz="900" b="0" i="0" dirty="0">
                <a:solidFill>
                  <a:srgbClr val="000000"/>
                </a:solidFill>
                <a:effectLst/>
                <a:latin typeface="Poppins" panose="00000500000000000000" pitchFamily="2" charset="0"/>
              </a:rPr>
              <a:t> in DevOps managed services including CI/CD, Infrastructure Management, Cloud Managed Services, </a:t>
            </a:r>
            <a:r>
              <a:rPr lang="en-US" sz="900" b="0" i="0" dirty="0" err="1">
                <a:solidFill>
                  <a:srgbClr val="000000"/>
                </a:solidFill>
                <a:effectLst/>
                <a:latin typeface="Poppins" panose="00000500000000000000" pitchFamily="2" charset="0"/>
              </a:rPr>
              <a:t>DevSecOps</a:t>
            </a:r>
            <a:r>
              <a:rPr lang="en-US" sz="900" b="0" i="0" dirty="0">
                <a:solidFill>
                  <a:srgbClr val="000000"/>
                </a:solidFill>
                <a:effectLst/>
                <a:latin typeface="Poppins" panose="00000500000000000000" pitchFamily="2" charset="0"/>
              </a:rPr>
              <a:t>, and AI Ops.</a:t>
            </a:r>
            <a:endParaRPr lang="en-US" sz="900" b="0" i="0" dirty="0">
              <a:effectLst/>
              <a:latin typeface="Poppins" panose="00000500000000000000" pitchFamily="2" charset="0"/>
            </a:endParaRPr>
          </a:p>
        </p:txBody>
      </p:sp>
      <p:sp>
        <p:nvSpPr>
          <p:cNvPr id="36" name="Rectangle 35">
            <a:extLst>
              <a:ext uri="{FF2B5EF4-FFF2-40B4-BE49-F238E27FC236}">
                <a16:creationId xmlns:a16="http://schemas.microsoft.com/office/drawing/2014/main" id="{0A800602-2359-79DE-79BF-EA420AAD027A}"/>
              </a:ext>
            </a:extLst>
          </p:cNvPr>
          <p:cNvSpPr/>
          <p:nvPr/>
        </p:nvSpPr>
        <p:spPr>
          <a:xfrm>
            <a:off x="9632493" y="3974284"/>
            <a:ext cx="2238375" cy="171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TextBox 36">
            <a:extLst>
              <a:ext uri="{FF2B5EF4-FFF2-40B4-BE49-F238E27FC236}">
                <a16:creationId xmlns:a16="http://schemas.microsoft.com/office/drawing/2014/main" id="{4E77BC47-68E4-C8A5-0E4A-26EDA9E5A03D}"/>
              </a:ext>
            </a:extLst>
          </p:cNvPr>
          <p:cNvSpPr txBox="1"/>
          <p:nvPr/>
        </p:nvSpPr>
        <p:spPr>
          <a:xfrm>
            <a:off x="9689644" y="4821920"/>
            <a:ext cx="2120134" cy="784830"/>
          </a:xfrm>
          <a:prstGeom prst="rect">
            <a:avLst/>
          </a:prstGeom>
          <a:noFill/>
        </p:spPr>
        <p:txBody>
          <a:bodyPr wrap="square">
            <a:spAutoFit/>
          </a:bodyPr>
          <a:lstStyle/>
          <a:p>
            <a:pPr algn="l"/>
            <a:r>
              <a:rPr lang="en-US" sz="900" b="0" i="0" dirty="0">
                <a:solidFill>
                  <a:srgbClr val="000000"/>
                </a:solidFill>
                <a:effectLst/>
                <a:latin typeface="Poppins" panose="00000500000000000000" pitchFamily="2" charset="0"/>
              </a:rPr>
              <a:t>Uncover hidden stories in data and turn it into maximized revenue opportunities using qualitative and quantitative data processing techniques.</a:t>
            </a:r>
            <a:endParaRPr lang="en-US" sz="900" b="0" i="0" dirty="0">
              <a:effectLst/>
              <a:latin typeface="Poppins" panose="00000500000000000000" pitchFamily="2" charset="0"/>
            </a:endParaRPr>
          </a:p>
        </p:txBody>
      </p:sp>
      <p:pic>
        <p:nvPicPr>
          <p:cNvPr id="40" name="Graphic 39">
            <a:extLst>
              <a:ext uri="{FF2B5EF4-FFF2-40B4-BE49-F238E27FC236}">
                <a16:creationId xmlns:a16="http://schemas.microsoft.com/office/drawing/2014/main" id="{2A934E9C-DB31-E303-A2B2-B88879641B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20843" y="4129089"/>
            <a:ext cx="416829" cy="416829"/>
          </a:xfrm>
          <a:prstGeom prst="rect">
            <a:avLst/>
          </a:prstGeom>
        </p:spPr>
      </p:pic>
      <p:sp>
        <p:nvSpPr>
          <p:cNvPr id="42" name="TextBox 41">
            <a:extLst>
              <a:ext uri="{FF2B5EF4-FFF2-40B4-BE49-F238E27FC236}">
                <a16:creationId xmlns:a16="http://schemas.microsoft.com/office/drawing/2014/main" id="{FB495F43-677B-96FE-B10B-D9DC78E37C17}"/>
              </a:ext>
            </a:extLst>
          </p:cNvPr>
          <p:cNvSpPr txBox="1"/>
          <p:nvPr/>
        </p:nvSpPr>
        <p:spPr>
          <a:xfrm>
            <a:off x="428613" y="4578077"/>
            <a:ext cx="1833571" cy="276999"/>
          </a:xfrm>
          <a:prstGeom prst="rect">
            <a:avLst/>
          </a:prstGeom>
          <a:noFill/>
        </p:spPr>
        <p:txBody>
          <a:bodyPr wrap="square">
            <a:spAutoFit/>
          </a:bodyPr>
          <a:lstStyle/>
          <a:p>
            <a:pPr algn="l"/>
            <a:r>
              <a:rPr lang="en-US" sz="1200" b="1" i="0" dirty="0">
                <a:effectLst/>
                <a:latin typeface="Poppins" panose="00000500000000000000" pitchFamily="2" charset="0"/>
              </a:rPr>
              <a:t>Artificial Intelligence</a:t>
            </a:r>
          </a:p>
        </p:txBody>
      </p:sp>
      <p:sp>
        <p:nvSpPr>
          <p:cNvPr id="45" name="TextBox 44">
            <a:extLst>
              <a:ext uri="{FF2B5EF4-FFF2-40B4-BE49-F238E27FC236}">
                <a16:creationId xmlns:a16="http://schemas.microsoft.com/office/drawing/2014/main" id="{F9DC1537-4379-FCFC-5B2F-C90236981D3F}"/>
              </a:ext>
            </a:extLst>
          </p:cNvPr>
          <p:cNvSpPr txBox="1"/>
          <p:nvPr/>
        </p:nvSpPr>
        <p:spPr>
          <a:xfrm>
            <a:off x="2728911" y="4592359"/>
            <a:ext cx="1833571" cy="276999"/>
          </a:xfrm>
          <a:prstGeom prst="rect">
            <a:avLst/>
          </a:prstGeom>
          <a:noFill/>
        </p:spPr>
        <p:txBody>
          <a:bodyPr wrap="square">
            <a:spAutoFit/>
          </a:bodyPr>
          <a:lstStyle/>
          <a:p>
            <a:pPr algn="l"/>
            <a:r>
              <a:rPr lang="en-US" sz="1200" b="1" i="0" dirty="0">
                <a:effectLst/>
                <a:latin typeface="Poppins" panose="00000500000000000000" pitchFamily="2" charset="0"/>
              </a:rPr>
              <a:t>Machine Learning</a:t>
            </a:r>
          </a:p>
        </p:txBody>
      </p:sp>
      <p:pic>
        <p:nvPicPr>
          <p:cNvPr id="47" name="Graphic 46">
            <a:extLst>
              <a:ext uri="{FF2B5EF4-FFF2-40B4-BE49-F238E27FC236}">
                <a16:creationId xmlns:a16="http://schemas.microsoft.com/office/drawing/2014/main" id="{C8CF7CEA-772D-4281-56BB-72B8E52216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62550" y="4100576"/>
            <a:ext cx="462716" cy="454454"/>
          </a:xfrm>
          <a:prstGeom prst="rect">
            <a:avLst/>
          </a:prstGeom>
        </p:spPr>
      </p:pic>
      <p:sp>
        <p:nvSpPr>
          <p:cNvPr id="49" name="TextBox 48">
            <a:extLst>
              <a:ext uri="{FF2B5EF4-FFF2-40B4-BE49-F238E27FC236}">
                <a16:creationId xmlns:a16="http://schemas.microsoft.com/office/drawing/2014/main" id="{969DA531-5E10-CFC8-F6ED-E79473A14843}"/>
              </a:ext>
            </a:extLst>
          </p:cNvPr>
          <p:cNvSpPr txBox="1"/>
          <p:nvPr/>
        </p:nvSpPr>
        <p:spPr>
          <a:xfrm>
            <a:off x="5057777" y="4601879"/>
            <a:ext cx="1152523" cy="276999"/>
          </a:xfrm>
          <a:prstGeom prst="rect">
            <a:avLst/>
          </a:prstGeom>
          <a:noFill/>
        </p:spPr>
        <p:txBody>
          <a:bodyPr wrap="square">
            <a:spAutoFit/>
          </a:bodyPr>
          <a:lstStyle/>
          <a:p>
            <a:pPr algn="l"/>
            <a:r>
              <a:rPr lang="en-IN" sz="1200" b="1" i="0" dirty="0">
                <a:solidFill>
                  <a:srgbClr val="000000"/>
                </a:solidFill>
                <a:effectLst/>
                <a:latin typeface="Poppins" panose="00000500000000000000" pitchFamily="2" charset="0"/>
              </a:rPr>
              <a:t>Blockchain</a:t>
            </a:r>
          </a:p>
        </p:txBody>
      </p:sp>
      <p:sp>
        <p:nvSpPr>
          <p:cNvPr id="51" name="TextBox 50">
            <a:extLst>
              <a:ext uri="{FF2B5EF4-FFF2-40B4-BE49-F238E27FC236}">
                <a16:creationId xmlns:a16="http://schemas.microsoft.com/office/drawing/2014/main" id="{65F6E632-E567-49DD-BE43-BF504B792B85}"/>
              </a:ext>
            </a:extLst>
          </p:cNvPr>
          <p:cNvSpPr txBox="1"/>
          <p:nvPr/>
        </p:nvSpPr>
        <p:spPr>
          <a:xfrm>
            <a:off x="7368540" y="4583549"/>
            <a:ext cx="870585" cy="276999"/>
          </a:xfrm>
          <a:prstGeom prst="rect">
            <a:avLst/>
          </a:prstGeom>
          <a:noFill/>
        </p:spPr>
        <p:txBody>
          <a:bodyPr wrap="square">
            <a:spAutoFit/>
          </a:bodyPr>
          <a:lstStyle/>
          <a:p>
            <a:r>
              <a:rPr lang="en-IN" sz="1200" b="1" i="0" dirty="0">
                <a:solidFill>
                  <a:srgbClr val="000000"/>
                </a:solidFill>
                <a:effectLst/>
                <a:latin typeface="Poppins" panose="00000500000000000000" pitchFamily="2" charset="0"/>
              </a:rPr>
              <a:t>DevOps</a:t>
            </a:r>
            <a:endParaRPr lang="en-IN" sz="1200" dirty="0"/>
          </a:p>
        </p:txBody>
      </p:sp>
      <p:pic>
        <p:nvPicPr>
          <p:cNvPr id="53" name="Graphic 52">
            <a:extLst>
              <a:ext uri="{FF2B5EF4-FFF2-40B4-BE49-F238E27FC236}">
                <a16:creationId xmlns:a16="http://schemas.microsoft.com/office/drawing/2014/main" id="{9CB4F35C-900F-C8E2-14B5-21A655FD7B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96174" y="4116843"/>
            <a:ext cx="429075" cy="429075"/>
          </a:xfrm>
          <a:prstGeom prst="rect">
            <a:avLst/>
          </a:prstGeom>
        </p:spPr>
      </p:pic>
      <p:sp>
        <p:nvSpPr>
          <p:cNvPr id="55" name="TextBox 54">
            <a:extLst>
              <a:ext uri="{FF2B5EF4-FFF2-40B4-BE49-F238E27FC236}">
                <a16:creationId xmlns:a16="http://schemas.microsoft.com/office/drawing/2014/main" id="{D31DFE1C-0744-8DD7-8E2A-8C8EB35EE74F}"/>
              </a:ext>
            </a:extLst>
          </p:cNvPr>
          <p:cNvSpPr txBox="1"/>
          <p:nvPr/>
        </p:nvSpPr>
        <p:spPr>
          <a:xfrm>
            <a:off x="9677400" y="4596884"/>
            <a:ext cx="1724025" cy="276999"/>
          </a:xfrm>
          <a:prstGeom prst="rect">
            <a:avLst/>
          </a:prstGeom>
          <a:noFill/>
        </p:spPr>
        <p:txBody>
          <a:bodyPr wrap="square">
            <a:spAutoFit/>
          </a:bodyPr>
          <a:lstStyle/>
          <a:p>
            <a:pPr algn="l"/>
            <a:r>
              <a:rPr lang="en-IN" sz="1200" b="1" i="0" dirty="0">
                <a:solidFill>
                  <a:srgbClr val="000000"/>
                </a:solidFill>
                <a:effectLst/>
                <a:latin typeface="Poppins" panose="00000500000000000000" pitchFamily="2" charset="0"/>
              </a:rPr>
              <a:t>Data Science</a:t>
            </a:r>
          </a:p>
        </p:txBody>
      </p:sp>
      <p:pic>
        <p:nvPicPr>
          <p:cNvPr id="57" name="Graphic 56">
            <a:extLst>
              <a:ext uri="{FF2B5EF4-FFF2-40B4-BE49-F238E27FC236}">
                <a16:creationId xmlns:a16="http://schemas.microsoft.com/office/drawing/2014/main" id="{A84CE1F7-2AC2-46C0-EDD6-CBC6560227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82175" y="4114800"/>
            <a:ext cx="431118" cy="431118"/>
          </a:xfrm>
          <a:prstGeom prst="rect">
            <a:avLst/>
          </a:prstGeom>
        </p:spPr>
      </p:pic>
    </p:spTree>
    <p:extLst>
      <p:ext uri="{BB962C8B-B14F-4D97-AF65-F5344CB8AC3E}">
        <p14:creationId xmlns:p14="http://schemas.microsoft.com/office/powerpoint/2010/main" val="183777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E2D5A66-8A57-2295-274F-6AF6B8B8C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6CC5551-791F-CDE7-5ED7-D719374DC69A}"/>
              </a:ext>
            </a:extLst>
          </p:cNvPr>
          <p:cNvSpPr>
            <a:spLocks noGrp="1"/>
          </p:cNvSpPr>
          <p:nvPr>
            <p:ph type="title"/>
          </p:nvPr>
        </p:nvSpPr>
        <p:spPr>
          <a:xfrm>
            <a:off x="1245064" y="1414909"/>
            <a:ext cx="3214251" cy="672353"/>
          </a:xfrm>
        </p:spPr>
        <p:txBody>
          <a:bodyPr>
            <a:normAutofit fontScale="90000"/>
          </a:bodyPr>
          <a:lstStyle/>
          <a:p>
            <a:r>
              <a:rPr lang="en-US" sz="4000" b="1" dirty="0">
                <a:solidFill>
                  <a:schemeClr val="accent1"/>
                </a:solidFill>
                <a:latin typeface="BentonSans Bold" panose="02000503040000020004" pitchFamily="50" charset="0"/>
              </a:rPr>
              <a:t>Introduction</a:t>
            </a:r>
            <a:endParaRPr lang="en-IN" sz="4000" b="1" dirty="0">
              <a:solidFill>
                <a:schemeClr val="accent1"/>
              </a:solidFill>
              <a:latin typeface="BentonSans Bold" panose="02000503040000020004" pitchFamily="50" charset="0"/>
            </a:endParaRPr>
          </a:p>
        </p:txBody>
      </p:sp>
      <p:sp>
        <p:nvSpPr>
          <p:cNvPr id="18" name="Rectangle 17">
            <a:extLst>
              <a:ext uri="{FF2B5EF4-FFF2-40B4-BE49-F238E27FC236}">
                <a16:creationId xmlns:a16="http://schemas.microsoft.com/office/drawing/2014/main" id="{C938AAF7-8FC8-7DFA-81EC-8AC96D139586}"/>
              </a:ext>
            </a:extLst>
          </p:cNvPr>
          <p:cNvSpPr/>
          <p:nvPr/>
        </p:nvSpPr>
        <p:spPr>
          <a:xfrm>
            <a:off x="1394864" y="2161458"/>
            <a:ext cx="5143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a:extLst>
              <a:ext uri="{FF2B5EF4-FFF2-40B4-BE49-F238E27FC236}">
                <a16:creationId xmlns:a16="http://schemas.microsoft.com/office/drawing/2014/main" id="{41F9268B-9D69-9C84-CAFC-3D4E4D3FA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
        <p:nvSpPr>
          <p:cNvPr id="4" name="Content Placeholder 3">
            <a:extLst>
              <a:ext uri="{FF2B5EF4-FFF2-40B4-BE49-F238E27FC236}">
                <a16:creationId xmlns:a16="http://schemas.microsoft.com/office/drawing/2014/main" id="{66F4C825-417A-26B6-B149-8D406E896664}"/>
              </a:ext>
            </a:extLst>
          </p:cNvPr>
          <p:cNvSpPr>
            <a:spLocks noGrp="1"/>
          </p:cNvSpPr>
          <p:nvPr>
            <p:ph idx="1"/>
          </p:nvPr>
        </p:nvSpPr>
        <p:spPr>
          <a:xfrm>
            <a:off x="1236794" y="3030998"/>
            <a:ext cx="6698987" cy="1791089"/>
          </a:xfrm>
        </p:spPr>
        <p:txBody>
          <a:bodyPr>
            <a:normAutofit/>
          </a:bodyPr>
          <a:lstStyle/>
          <a:p>
            <a:pPr marL="0" indent="0">
              <a:buNone/>
            </a:pPr>
            <a:endParaRPr lang="en-US" sz="1600" b="0" i="0" u="none" strike="noStrike" dirty="0">
              <a:effectLst/>
              <a:latin typeface="Arial" panose="020B0604020202020204" pitchFamily="34" charset="0"/>
            </a:endParaRPr>
          </a:p>
          <a:p>
            <a:r>
              <a:rPr lang="en-US" sz="1600" b="0" i="0" dirty="0">
                <a:effectLst/>
                <a:latin typeface="Arial" panose="020B0604020202020204" pitchFamily="34" charset="0"/>
              </a:rPr>
              <a:t>A special type of ne</a:t>
            </a:r>
            <a:r>
              <a:rPr lang="en-US" sz="1600" dirty="0">
                <a:latin typeface="Arial" panose="020B0604020202020204" pitchFamily="34" charset="0"/>
              </a:rPr>
              <a:t>ural network was designed known as RNN</a:t>
            </a:r>
            <a:endParaRPr lang="en-US" sz="1600" b="0" i="0" dirty="0">
              <a:effectLst/>
              <a:latin typeface="Arial" panose="020B0604020202020204" pitchFamily="34" charset="0"/>
            </a:endParaRPr>
          </a:p>
          <a:p>
            <a:r>
              <a:rPr lang="en-US" sz="1600" b="0" i="0" dirty="0">
                <a:effectLst/>
                <a:latin typeface="Arial" panose="020B0604020202020204" pitchFamily="34" charset="0"/>
              </a:rPr>
              <a:t>RNN: R</a:t>
            </a:r>
            <a:r>
              <a:rPr lang="en-US" sz="1600" b="0" i="0" u="none" strike="noStrike" dirty="0">
                <a:effectLst/>
                <a:latin typeface="Arial" panose="020B0604020202020204" pitchFamily="34" charset="0"/>
              </a:rPr>
              <a:t>ecurrent Neural Networks</a:t>
            </a:r>
          </a:p>
          <a:p>
            <a:r>
              <a:rPr lang="en-US" sz="1600" dirty="0">
                <a:latin typeface="Arial" panose="020B0604020202020204" pitchFamily="34" charset="0"/>
              </a:rPr>
              <a:t>LSTM: Long Short Term Memory</a:t>
            </a:r>
            <a:r>
              <a:rPr lang="en-US" sz="1600" b="0" i="0" dirty="0">
                <a:effectLst/>
                <a:latin typeface="Arial" panose="020B0604020202020204" pitchFamily="34" charset="0"/>
              </a:rPr>
              <a:t>  </a:t>
            </a:r>
          </a:p>
          <a:p>
            <a:r>
              <a:rPr lang="en-US" sz="1600" dirty="0">
                <a:latin typeface="Arial" panose="020B0604020202020204" pitchFamily="34" charset="0"/>
              </a:rPr>
              <a:t>GRU: Gated Recurrent Units</a:t>
            </a:r>
            <a:endParaRPr lang="en-US" sz="1600" u="none" strike="noStrike" dirty="0">
              <a:latin typeface="Arial" panose="020B0604020202020204" pitchFamily="34" charset="0"/>
            </a:endParaRPr>
          </a:p>
          <a:p>
            <a:endParaRPr lang="en-IN" sz="1600" dirty="0"/>
          </a:p>
        </p:txBody>
      </p:sp>
      <p:sp>
        <p:nvSpPr>
          <p:cNvPr id="21" name="TextBox 20">
            <a:extLst>
              <a:ext uri="{FF2B5EF4-FFF2-40B4-BE49-F238E27FC236}">
                <a16:creationId xmlns:a16="http://schemas.microsoft.com/office/drawing/2014/main" id="{ECD4E884-36A5-EEAF-C8B7-999F5BAA47C9}"/>
              </a:ext>
            </a:extLst>
          </p:cNvPr>
          <p:cNvSpPr txBox="1"/>
          <p:nvPr/>
        </p:nvSpPr>
        <p:spPr>
          <a:xfrm>
            <a:off x="1243012" y="2505372"/>
            <a:ext cx="7729537" cy="646331"/>
          </a:xfrm>
          <a:prstGeom prst="rect">
            <a:avLst/>
          </a:prstGeom>
          <a:noFill/>
        </p:spPr>
        <p:txBody>
          <a:bodyPr wrap="square">
            <a:spAutoFit/>
          </a:bodyPr>
          <a:lstStyle/>
          <a:p>
            <a:r>
              <a:rPr lang="en-US" dirty="0">
                <a:latin typeface="Arial" panose="020B0604020202020204" pitchFamily="34" charset="0"/>
              </a:rPr>
              <a:t>T</a:t>
            </a:r>
            <a:r>
              <a:rPr lang="en-US" b="0" i="0" dirty="0">
                <a:effectLst/>
                <a:latin typeface="Arial" panose="020B0604020202020204" pitchFamily="34" charset="0"/>
              </a:rPr>
              <a:t>o process sequential input data, such as natural language, with </a:t>
            </a:r>
            <a:r>
              <a:rPr lang="en-US" sz="1600" b="0" i="0" dirty="0">
                <a:effectLst/>
                <a:latin typeface="Arial" panose="020B0604020202020204" pitchFamily="34" charset="0"/>
              </a:rPr>
              <a:t>applications</a:t>
            </a:r>
            <a:r>
              <a:rPr lang="en-US" b="0" i="0" dirty="0">
                <a:effectLst/>
                <a:latin typeface="Arial" panose="020B0604020202020204" pitchFamily="34" charset="0"/>
              </a:rPr>
              <a:t> towards tasks such as </a:t>
            </a:r>
            <a:r>
              <a:rPr lang="en-US" b="0" i="0" u="none" strike="noStrike" dirty="0">
                <a:effectLst/>
                <a:latin typeface="Arial" panose="020B0604020202020204" pitchFamily="34" charset="0"/>
              </a:rPr>
              <a:t>translation</a:t>
            </a:r>
            <a:r>
              <a:rPr lang="en-US" b="0" i="0" dirty="0">
                <a:effectLst/>
                <a:latin typeface="Arial" panose="020B0604020202020204" pitchFamily="34" charset="0"/>
              </a:rPr>
              <a:t> and </a:t>
            </a:r>
            <a:r>
              <a:rPr lang="en-US" b="0" i="0" u="none" strike="noStrike" dirty="0">
                <a:effectLst/>
                <a:latin typeface="Arial" panose="020B0604020202020204" pitchFamily="34" charset="0"/>
              </a:rPr>
              <a:t>text summarization</a:t>
            </a:r>
            <a:endParaRPr lang="en-US" u="none" strike="noStrike" dirty="0">
              <a:latin typeface="Arial" panose="020B0604020202020204" pitchFamily="34" charset="0"/>
            </a:endParaRPr>
          </a:p>
        </p:txBody>
      </p:sp>
    </p:spTree>
    <p:extLst>
      <p:ext uri="{BB962C8B-B14F-4D97-AF65-F5344CB8AC3E}">
        <p14:creationId xmlns:p14="http://schemas.microsoft.com/office/powerpoint/2010/main" val="370262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3746F30-2E1C-BFAB-345D-F438163C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56"/>
            <a:ext cx="12192000" cy="6833088"/>
          </a:xfrm>
          <a:prstGeom prst="rect">
            <a:avLst/>
          </a:prstGeom>
        </p:spPr>
      </p:pic>
      <p:pic>
        <p:nvPicPr>
          <p:cNvPr id="45" name="Picture 44">
            <a:extLst>
              <a:ext uri="{FF2B5EF4-FFF2-40B4-BE49-F238E27FC236}">
                <a16:creationId xmlns:a16="http://schemas.microsoft.com/office/drawing/2014/main" id="{DA069DF1-A666-A860-F118-E74E97618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8902"/>
            <a:ext cx="6476749" cy="2617463"/>
          </a:xfrm>
          <a:prstGeom prst="rect">
            <a:avLst/>
          </a:prstGeom>
        </p:spPr>
      </p:pic>
      <p:sp>
        <p:nvSpPr>
          <p:cNvPr id="2" name="Title 1">
            <a:extLst>
              <a:ext uri="{FF2B5EF4-FFF2-40B4-BE49-F238E27FC236}">
                <a16:creationId xmlns:a16="http://schemas.microsoft.com/office/drawing/2014/main" id="{96CC5551-791F-CDE7-5ED7-D719374DC69A}"/>
              </a:ext>
            </a:extLst>
          </p:cNvPr>
          <p:cNvSpPr>
            <a:spLocks noGrp="1"/>
          </p:cNvSpPr>
          <p:nvPr>
            <p:ph type="title"/>
          </p:nvPr>
        </p:nvSpPr>
        <p:spPr>
          <a:xfrm>
            <a:off x="4140664" y="719584"/>
            <a:ext cx="3214251" cy="672353"/>
          </a:xfrm>
        </p:spPr>
        <p:txBody>
          <a:bodyPr>
            <a:normAutofit/>
          </a:bodyPr>
          <a:lstStyle/>
          <a:p>
            <a:pPr algn="ctr"/>
            <a:r>
              <a:rPr lang="en-GB" sz="3200" dirty="0">
                <a:solidFill>
                  <a:schemeClr val="accent5">
                    <a:lumMod val="75000"/>
                  </a:schemeClr>
                </a:solidFill>
                <a:latin typeface="BentonSans Bold" panose="02000503040000020004" pitchFamily="50" charset="0"/>
              </a:rPr>
              <a:t>RNN and LSTM</a:t>
            </a:r>
            <a:endParaRPr lang="en-IN" sz="3200" dirty="0">
              <a:solidFill>
                <a:schemeClr val="accent5">
                  <a:lumMod val="75000"/>
                </a:schemeClr>
              </a:solidFill>
              <a:latin typeface="BentonSans Bold" panose="02000503040000020004" pitchFamily="50" charset="0"/>
            </a:endParaRPr>
          </a:p>
        </p:txBody>
      </p:sp>
      <p:pic>
        <p:nvPicPr>
          <p:cNvPr id="6" name="Content Placeholder 5">
            <a:extLst>
              <a:ext uri="{FF2B5EF4-FFF2-40B4-BE49-F238E27FC236}">
                <a16:creationId xmlns:a16="http://schemas.microsoft.com/office/drawing/2014/main" id="{22AC7FF3-51A6-9D7C-2FD2-E89BA7A1A70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7992" y="1787351"/>
            <a:ext cx="5494946" cy="1632027"/>
          </a:xfrm>
        </p:spPr>
      </p:pic>
      <p:sp>
        <p:nvSpPr>
          <p:cNvPr id="14" name="TextBox 13">
            <a:extLst>
              <a:ext uri="{FF2B5EF4-FFF2-40B4-BE49-F238E27FC236}">
                <a16:creationId xmlns:a16="http://schemas.microsoft.com/office/drawing/2014/main" id="{25E3506E-E5BC-0649-CCB9-5A6628C722C5}"/>
              </a:ext>
            </a:extLst>
          </p:cNvPr>
          <p:cNvSpPr txBox="1"/>
          <p:nvPr/>
        </p:nvSpPr>
        <p:spPr>
          <a:xfrm>
            <a:off x="587355" y="4296568"/>
            <a:ext cx="5302037" cy="1384995"/>
          </a:xfrm>
          <a:prstGeom prst="rect">
            <a:avLst/>
          </a:prstGeom>
          <a:noFill/>
        </p:spPr>
        <p:txBody>
          <a:bodyPr wrap="square">
            <a:spAutoFit/>
          </a:bodyPr>
          <a:lstStyle/>
          <a:p>
            <a:pPr algn="l"/>
            <a:r>
              <a:rPr lang="en-GB" sz="1400" dirty="0">
                <a:solidFill>
                  <a:schemeClr val="tx1">
                    <a:lumMod val="95000"/>
                    <a:lumOff val="5000"/>
                  </a:schemeClr>
                </a:solidFill>
                <a:latin typeface="Poppins" panose="00000500000000000000" pitchFamily="2" charset="0"/>
                <a:cs typeface="Poppins" panose="00000500000000000000" pitchFamily="2" charset="0"/>
              </a:rPr>
              <a:t>“LSTMs” – are a special kind of RNN, capable of learning long-term dependencies. LSTMs has three main gates:</a:t>
            </a:r>
          </a:p>
          <a:p>
            <a:pPr algn="l"/>
            <a:endParaRPr lang="en-GB" sz="1400" dirty="0">
              <a:solidFill>
                <a:schemeClr val="tx1">
                  <a:lumMod val="95000"/>
                  <a:lumOff val="5000"/>
                </a:schemeClr>
              </a:solidFill>
              <a:latin typeface="Poppins" panose="00000500000000000000" pitchFamily="2" charset="0"/>
              <a:cs typeface="Poppins" panose="00000500000000000000" pitchFamily="2" charset="0"/>
            </a:endParaRPr>
          </a:p>
          <a:p>
            <a:pPr marL="400050" indent="-400050" algn="l">
              <a:buFont typeface="+mj-lt"/>
              <a:buAutoNum type="romanLcPeriod"/>
            </a:pPr>
            <a:r>
              <a:rPr lang="en-GB" sz="1400" dirty="0">
                <a:solidFill>
                  <a:schemeClr val="tx1">
                    <a:lumMod val="95000"/>
                    <a:lumOff val="5000"/>
                  </a:schemeClr>
                </a:solidFill>
                <a:latin typeface="Poppins" panose="00000500000000000000" pitchFamily="2" charset="0"/>
                <a:cs typeface="Poppins" panose="00000500000000000000" pitchFamily="2" charset="0"/>
              </a:rPr>
              <a:t>Forget gate</a:t>
            </a:r>
          </a:p>
          <a:p>
            <a:pPr marL="400050" indent="-400050" algn="l">
              <a:buFont typeface="+mj-lt"/>
              <a:buAutoNum type="romanLcPeriod"/>
            </a:pPr>
            <a:r>
              <a:rPr lang="en-GB" sz="1400" dirty="0">
                <a:solidFill>
                  <a:schemeClr val="tx1">
                    <a:lumMod val="95000"/>
                    <a:lumOff val="5000"/>
                  </a:schemeClr>
                </a:solidFill>
                <a:latin typeface="Poppins" panose="00000500000000000000" pitchFamily="2" charset="0"/>
                <a:cs typeface="Poppins" panose="00000500000000000000" pitchFamily="2" charset="0"/>
              </a:rPr>
              <a:t>Input Gate</a:t>
            </a:r>
          </a:p>
          <a:p>
            <a:pPr marL="400050" indent="-400050" algn="l">
              <a:buFont typeface="+mj-lt"/>
              <a:buAutoNum type="romanLcPeriod"/>
            </a:pPr>
            <a:r>
              <a:rPr lang="en-GB" sz="1400" dirty="0">
                <a:solidFill>
                  <a:schemeClr val="tx1">
                    <a:lumMod val="95000"/>
                    <a:lumOff val="5000"/>
                  </a:schemeClr>
                </a:solidFill>
                <a:latin typeface="Poppins" panose="00000500000000000000" pitchFamily="2" charset="0"/>
                <a:cs typeface="Poppins" panose="00000500000000000000" pitchFamily="2" charset="0"/>
              </a:rPr>
              <a:t>Output Gate</a:t>
            </a:r>
          </a:p>
        </p:txBody>
      </p:sp>
      <p:sp>
        <p:nvSpPr>
          <p:cNvPr id="18" name="Rectangle 17">
            <a:extLst>
              <a:ext uri="{FF2B5EF4-FFF2-40B4-BE49-F238E27FC236}">
                <a16:creationId xmlns:a16="http://schemas.microsoft.com/office/drawing/2014/main" id="{C938AAF7-8FC8-7DFA-81EC-8AC96D139586}"/>
              </a:ext>
            </a:extLst>
          </p:cNvPr>
          <p:cNvSpPr/>
          <p:nvPr/>
        </p:nvSpPr>
        <p:spPr>
          <a:xfrm>
            <a:off x="5490614" y="446958"/>
            <a:ext cx="5143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TextBox 42">
            <a:extLst>
              <a:ext uri="{FF2B5EF4-FFF2-40B4-BE49-F238E27FC236}">
                <a16:creationId xmlns:a16="http://schemas.microsoft.com/office/drawing/2014/main" id="{06681408-292F-E332-7D6A-7EEA56ADF1E5}"/>
              </a:ext>
            </a:extLst>
          </p:cNvPr>
          <p:cNvSpPr txBox="1"/>
          <p:nvPr/>
        </p:nvSpPr>
        <p:spPr>
          <a:xfrm>
            <a:off x="6542115" y="1787351"/>
            <a:ext cx="4544985" cy="1600438"/>
          </a:xfrm>
          <a:prstGeom prst="rect">
            <a:avLst/>
          </a:prstGeom>
          <a:noFill/>
        </p:spPr>
        <p:txBody>
          <a:bodyPr wrap="square">
            <a:spAutoFit/>
          </a:bodyPr>
          <a:lstStyle/>
          <a:p>
            <a:r>
              <a:rPr lang="en-GB" sz="1400" b="0" i="0" dirty="0">
                <a:solidFill>
                  <a:srgbClr val="333333"/>
                </a:solidFill>
                <a:effectLst/>
                <a:latin typeface="Poppins" panose="00000500000000000000" pitchFamily="2" charset="0"/>
                <a:cs typeface="Poppins" panose="00000500000000000000" pitchFamily="2" charset="0"/>
              </a:rPr>
              <a:t>RNNs were used for multiple applications:</a:t>
            </a:r>
          </a:p>
          <a:p>
            <a:endParaRPr lang="en-GB" sz="1400" b="0" i="0" dirty="0">
              <a:solidFill>
                <a:srgbClr val="333333"/>
              </a:solidFill>
              <a:effectLst/>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400" dirty="0">
                <a:solidFill>
                  <a:srgbClr val="333333"/>
                </a:solidFill>
                <a:latin typeface="Poppins" panose="00000500000000000000" pitchFamily="2" charset="0"/>
                <a:cs typeface="Poppins" panose="00000500000000000000" pitchFamily="2" charset="0"/>
              </a:rPr>
              <a:t>S</a:t>
            </a:r>
            <a:r>
              <a:rPr lang="en-GB" sz="1400" b="0" i="0" dirty="0">
                <a:solidFill>
                  <a:srgbClr val="333333"/>
                </a:solidFill>
                <a:effectLst/>
                <a:latin typeface="Poppins" panose="00000500000000000000" pitchFamily="2" charset="0"/>
                <a:cs typeface="Poppins" panose="00000500000000000000" pitchFamily="2" charset="0"/>
              </a:rPr>
              <a:t>peech recognition,</a:t>
            </a:r>
          </a:p>
          <a:p>
            <a:pPr marL="285750" indent="-285750">
              <a:buFont typeface="Arial" panose="020B0604020202020204" pitchFamily="34" charset="0"/>
              <a:buChar char="•"/>
            </a:pPr>
            <a:r>
              <a:rPr lang="en-GB" sz="1400" dirty="0">
                <a:solidFill>
                  <a:srgbClr val="333333"/>
                </a:solidFill>
                <a:latin typeface="Poppins" panose="00000500000000000000" pitchFamily="2" charset="0"/>
                <a:cs typeface="Poppins" panose="00000500000000000000" pitchFamily="2" charset="0"/>
              </a:rPr>
              <a:t>L</a:t>
            </a:r>
            <a:r>
              <a:rPr lang="en-GB" sz="1400" b="0" i="0" dirty="0">
                <a:solidFill>
                  <a:srgbClr val="333333"/>
                </a:solidFill>
                <a:effectLst/>
                <a:latin typeface="Poppins" panose="00000500000000000000" pitchFamily="2" charset="0"/>
                <a:cs typeface="Poppins" panose="00000500000000000000" pitchFamily="2" charset="0"/>
              </a:rPr>
              <a:t>anguage modelling,</a:t>
            </a:r>
          </a:p>
          <a:p>
            <a:pPr marL="285750" indent="-285750">
              <a:buFont typeface="Arial" panose="020B0604020202020204" pitchFamily="34" charset="0"/>
              <a:buChar char="•"/>
            </a:pPr>
            <a:r>
              <a:rPr lang="en-GB" sz="1400" dirty="0">
                <a:solidFill>
                  <a:srgbClr val="333333"/>
                </a:solidFill>
                <a:latin typeface="Poppins" panose="00000500000000000000" pitchFamily="2" charset="0"/>
                <a:cs typeface="Poppins" panose="00000500000000000000" pitchFamily="2" charset="0"/>
              </a:rPr>
              <a:t>T</a:t>
            </a:r>
            <a:r>
              <a:rPr lang="en-GB" sz="1400" b="0" i="0" dirty="0">
                <a:solidFill>
                  <a:srgbClr val="333333"/>
                </a:solidFill>
                <a:effectLst/>
                <a:latin typeface="Poppins" panose="00000500000000000000" pitchFamily="2" charset="0"/>
                <a:cs typeface="Poppins" panose="00000500000000000000" pitchFamily="2" charset="0"/>
              </a:rPr>
              <a:t>ranslation,</a:t>
            </a:r>
          </a:p>
          <a:p>
            <a:pPr marL="285750" indent="-285750">
              <a:buFont typeface="Arial" panose="020B0604020202020204" pitchFamily="34" charset="0"/>
              <a:buChar char="•"/>
            </a:pPr>
            <a:r>
              <a:rPr lang="en-GB" sz="1400" dirty="0">
                <a:solidFill>
                  <a:srgbClr val="333333"/>
                </a:solidFill>
                <a:latin typeface="Poppins" panose="00000500000000000000" pitchFamily="2" charset="0"/>
                <a:cs typeface="Poppins" panose="00000500000000000000" pitchFamily="2" charset="0"/>
              </a:rPr>
              <a:t>Text Summarization</a:t>
            </a:r>
            <a:endParaRPr lang="en-GB" sz="1400" b="0" i="0" dirty="0">
              <a:solidFill>
                <a:srgbClr val="333333"/>
              </a:solidFill>
              <a:effectLst/>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400" dirty="0">
                <a:solidFill>
                  <a:srgbClr val="333333"/>
                </a:solidFill>
                <a:latin typeface="Poppins" panose="00000500000000000000" pitchFamily="2" charset="0"/>
                <a:cs typeface="Poppins" panose="00000500000000000000" pitchFamily="2" charset="0"/>
              </a:rPr>
              <a:t>I</a:t>
            </a:r>
            <a:r>
              <a:rPr lang="en-GB" sz="1400" b="0" i="0" dirty="0">
                <a:solidFill>
                  <a:srgbClr val="333333"/>
                </a:solidFill>
                <a:effectLst/>
                <a:latin typeface="Poppins" panose="00000500000000000000" pitchFamily="2" charset="0"/>
                <a:cs typeface="Poppins" panose="00000500000000000000" pitchFamily="2" charset="0"/>
              </a:rPr>
              <a:t>mage captioning… </a:t>
            </a:r>
            <a:endParaRPr lang="en-IN" sz="1400" dirty="0">
              <a:latin typeface="Poppins" panose="00000500000000000000" pitchFamily="2" charset="0"/>
              <a:cs typeface="Poppins" panose="00000500000000000000" pitchFamily="2" charset="0"/>
            </a:endParaRPr>
          </a:p>
        </p:txBody>
      </p:sp>
      <p:pic>
        <p:nvPicPr>
          <p:cNvPr id="47" name="Picture 46">
            <a:extLst>
              <a:ext uri="{FF2B5EF4-FFF2-40B4-BE49-F238E27FC236}">
                <a16:creationId xmlns:a16="http://schemas.microsoft.com/office/drawing/2014/main" id="{B90DE6E2-9F9B-DF17-297D-9727B003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715251" y="3556754"/>
            <a:ext cx="6476749" cy="2617463"/>
          </a:xfrm>
          <a:prstGeom prst="rect">
            <a:avLst/>
          </a:prstGeom>
        </p:spPr>
      </p:pic>
      <p:pic>
        <p:nvPicPr>
          <p:cNvPr id="49" name="Picture 48">
            <a:extLst>
              <a:ext uri="{FF2B5EF4-FFF2-40B4-BE49-F238E27FC236}">
                <a16:creationId xmlns:a16="http://schemas.microsoft.com/office/drawing/2014/main" id="{273BB089-F016-2CA8-DF76-141A3BB9A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214" y="3995268"/>
            <a:ext cx="4183886" cy="1821024"/>
          </a:xfrm>
          <a:prstGeom prst="rect">
            <a:avLst/>
          </a:prstGeom>
        </p:spPr>
      </p:pic>
      <p:pic>
        <p:nvPicPr>
          <p:cNvPr id="15" name="Picture 14">
            <a:extLst>
              <a:ext uri="{FF2B5EF4-FFF2-40B4-BE49-F238E27FC236}">
                <a16:creationId xmlns:a16="http://schemas.microsoft.com/office/drawing/2014/main" id="{41F9268B-9D69-9C84-CAFC-3D4E4D3FA0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Tree>
    <p:extLst>
      <p:ext uri="{BB962C8B-B14F-4D97-AF65-F5344CB8AC3E}">
        <p14:creationId xmlns:p14="http://schemas.microsoft.com/office/powerpoint/2010/main" val="27313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7981463-ED63-B252-F73D-DF4A12235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56"/>
            <a:ext cx="12192000" cy="6833088"/>
          </a:xfrm>
          <a:prstGeom prst="rect">
            <a:avLst/>
          </a:prstGeom>
        </p:spPr>
      </p:pic>
      <p:sp>
        <p:nvSpPr>
          <p:cNvPr id="25" name="Rectangle 24">
            <a:extLst>
              <a:ext uri="{FF2B5EF4-FFF2-40B4-BE49-F238E27FC236}">
                <a16:creationId xmlns:a16="http://schemas.microsoft.com/office/drawing/2014/main" id="{D61CC307-617C-3481-9564-A54FC7473E92}"/>
              </a:ext>
            </a:extLst>
          </p:cNvPr>
          <p:cNvSpPr/>
          <p:nvPr/>
        </p:nvSpPr>
        <p:spPr>
          <a:xfrm>
            <a:off x="7160893" y="0"/>
            <a:ext cx="50311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26" name="Picture 25">
            <a:extLst>
              <a:ext uri="{FF2B5EF4-FFF2-40B4-BE49-F238E27FC236}">
                <a16:creationId xmlns:a16="http://schemas.microsoft.com/office/drawing/2014/main" id="{198466CC-016A-D68B-FDE0-74615F622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55213"/>
            <a:ext cx="5981700" cy="2417398"/>
          </a:xfrm>
          <a:prstGeom prst="rect">
            <a:avLst/>
          </a:prstGeom>
        </p:spPr>
      </p:pic>
      <p:sp>
        <p:nvSpPr>
          <p:cNvPr id="3" name="Content Placeholder 2">
            <a:extLst>
              <a:ext uri="{FF2B5EF4-FFF2-40B4-BE49-F238E27FC236}">
                <a16:creationId xmlns:a16="http://schemas.microsoft.com/office/drawing/2014/main" id="{6F0FBA94-88DB-AF37-3718-5BC267E39112}"/>
              </a:ext>
            </a:extLst>
          </p:cNvPr>
          <p:cNvSpPr>
            <a:spLocks noGrp="1"/>
          </p:cNvSpPr>
          <p:nvPr>
            <p:ph idx="1"/>
          </p:nvPr>
        </p:nvSpPr>
        <p:spPr>
          <a:xfrm>
            <a:off x="190897" y="4265888"/>
            <a:ext cx="4155141" cy="1377032"/>
          </a:xfrm>
        </p:spPr>
        <p:txBody>
          <a:bodyPr>
            <a:normAutofit/>
          </a:bodyPr>
          <a:lstStyle/>
          <a:p>
            <a:r>
              <a:rPr lang="en-GB" sz="1600" dirty="0">
                <a:solidFill>
                  <a:schemeClr val="bg1"/>
                </a:solidFill>
                <a:latin typeface="Poppins" panose="00000500000000000000" pitchFamily="2" charset="0"/>
                <a:cs typeface="Poppins" panose="00000500000000000000" pitchFamily="2" charset="0"/>
              </a:rPr>
              <a:t>RNN Sequence to Sequence Models</a:t>
            </a:r>
          </a:p>
          <a:p>
            <a:r>
              <a:rPr lang="en-GB" sz="1600" dirty="0">
                <a:solidFill>
                  <a:schemeClr val="bg1"/>
                </a:solidFill>
                <a:latin typeface="Poppins" panose="00000500000000000000" pitchFamily="2" charset="0"/>
                <a:cs typeface="Poppins" panose="00000500000000000000" pitchFamily="2" charset="0"/>
              </a:rPr>
              <a:t>Machine Translation Task</a:t>
            </a:r>
          </a:p>
          <a:p>
            <a:r>
              <a:rPr lang="en-GB" sz="1600" dirty="0">
                <a:solidFill>
                  <a:schemeClr val="bg1"/>
                </a:solidFill>
                <a:latin typeface="Poppins" panose="00000500000000000000" pitchFamily="2" charset="0"/>
                <a:cs typeface="Poppins" panose="00000500000000000000" pitchFamily="2" charset="0"/>
              </a:rPr>
              <a:t>Image Captioning/ Descriptions</a:t>
            </a:r>
            <a:endParaRPr lang="en-IN" sz="1600" dirty="0">
              <a:solidFill>
                <a:schemeClr val="bg1"/>
              </a:solidFill>
              <a:latin typeface="Poppins" panose="00000500000000000000" pitchFamily="2" charset="0"/>
              <a:cs typeface="Poppins" panose="00000500000000000000" pitchFamily="2" charset="0"/>
            </a:endParaRPr>
          </a:p>
        </p:txBody>
      </p:sp>
      <p:pic>
        <p:nvPicPr>
          <p:cNvPr id="7" name="Picture 6">
            <a:extLst>
              <a:ext uri="{FF2B5EF4-FFF2-40B4-BE49-F238E27FC236}">
                <a16:creationId xmlns:a16="http://schemas.microsoft.com/office/drawing/2014/main" id="{E55F5E81-D00A-A1F1-D80D-CC1A719F131C}"/>
              </a:ext>
            </a:extLst>
          </p:cNvPr>
          <p:cNvPicPr>
            <a:picLocks noChangeAspect="1"/>
          </p:cNvPicPr>
          <p:nvPr/>
        </p:nvPicPr>
        <p:blipFill>
          <a:blip r:embed="rId4"/>
          <a:stretch>
            <a:fillRect/>
          </a:stretch>
        </p:blipFill>
        <p:spPr>
          <a:xfrm>
            <a:off x="7764620" y="931198"/>
            <a:ext cx="3823652" cy="2674777"/>
          </a:xfrm>
          <a:prstGeom prst="rect">
            <a:avLst/>
          </a:prstGeom>
        </p:spPr>
      </p:pic>
      <p:pic>
        <p:nvPicPr>
          <p:cNvPr id="13" name="Picture 12">
            <a:extLst>
              <a:ext uri="{FF2B5EF4-FFF2-40B4-BE49-F238E27FC236}">
                <a16:creationId xmlns:a16="http://schemas.microsoft.com/office/drawing/2014/main" id="{A28FF5D2-4BC3-DC6E-5FC0-7AFD85155B6A}"/>
              </a:ext>
            </a:extLst>
          </p:cNvPr>
          <p:cNvPicPr>
            <a:picLocks noChangeAspect="1"/>
          </p:cNvPicPr>
          <p:nvPr/>
        </p:nvPicPr>
        <p:blipFill>
          <a:blip r:embed="rId5"/>
          <a:stretch>
            <a:fillRect/>
          </a:stretch>
        </p:blipFill>
        <p:spPr>
          <a:xfrm>
            <a:off x="188174" y="2335742"/>
            <a:ext cx="5095279" cy="1259939"/>
          </a:xfrm>
          <a:prstGeom prst="rect">
            <a:avLst/>
          </a:prstGeom>
        </p:spPr>
      </p:pic>
      <p:pic>
        <p:nvPicPr>
          <p:cNvPr id="5" name="Picture 4">
            <a:extLst>
              <a:ext uri="{FF2B5EF4-FFF2-40B4-BE49-F238E27FC236}">
                <a16:creationId xmlns:a16="http://schemas.microsoft.com/office/drawing/2014/main" id="{4C6A69CC-58B6-2CDA-9257-3C2F55DB315F}"/>
              </a:ext>
            </a:extLst>
          </p:cNvPr>
          <p:cNvPicPr>
            <a:picLocks noChangeAspect="1"/>
          </p:cNvPicPr>
          <p:nvPr/>
        </p:nvPicPr>
        <p:blipFill>
          <a:blip r:embed="rId6"/>
          <a:stretch>
            <a:fillRect/>
          </a:stretch>
        </p:blipFill>
        <p:spPr>
          <a:xfrm>
            <a:off x="7764620" y="3973480"/>
            <a:ext cx="3823652" cy="2347765"/>
          </a:xfrm>
          <a:prstGeom prst="rect">
            <a:avLst/>
          </a:prstGeom>
        </p:spPr>
      </p:pic>
      <p:sp>
        <p:nvSpPr>
          <p:cNvPr id="16" name="Title 1">
            <a:extLst>
              <a:ext uri="{FF2B5EF4-FFF2-40B4-BE49-F238E27FC236}">
                <a16:creationId xmlns:a16="http://schemas.microsoft.com/office/drawing/2014/main" id="{7A8581A9-F0E5-6F36-6636-1D805989AAF4}"/>
              </a:ext>
            </a:extLst>
          </p:cNvPr>
          <p:cNvSpPr txBox="1">
            <a:spLocks/>
          </p:cNvSpPr>
          <p:nvPr/>
        </p:nvSpPr>
        <p:spPr>
          <a:xfrm>
            <a:off x="292563" y="570471"/>
            <a:ext cx="4822361" cy="67235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BentonSans Bold" panose="02000503040000020004" pitchFamily="50" charset="0"/>
              </a:rPr>
              <a:t>Encoder &amp; Decoder Models</a:t>
            </a:r>
            <a:endParaRPr lang="en-IN" sz="3200" dirty="0">
              <a:solidFill>
                <a:schemeClr val="bg1"/>
              </a:solidFill>
              <a:latin typeface="BentonSans Bold" panose="02000503040000020004" pitchFamily="50" charset="0"/>
            </a:endParaRPr>
          </a:p>
        </p:txBody>
      </p:sp>
      <p:sp>
        <p:nvSpPr>
          <p:cNvPr id="17" name="Rectangle 16">
            <a:extLst>
              <a:ext uri="{FF2B5EF4-FFF2-40B4-BE49-F238E27FC236}">
                <a16:creationId xmlns:a16="http://schemas.microsoft.com/office/drawing/2014/main" id="{9CEB81B8-ABBE-F564-C304-E01E070FA548}"/>
              </a:ext>
            </a:extLst>
          </p:cNvPr>
          <p:cNvSpPr/>
          <p:nvPr/>
        </p:nvSpPr>
        <p:spPr>
          <a:xfrm>
            <a:off x="489989" y="1314270"/>
            <a:ext cx="5143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14" name="Picture 13">
            <a:extLst>
              <a:ext uri="{FF2B5EF4-FFF2-40B4-BE49-F238E27FC236}">
                <a16:creationId xmlns:a16="http://schemas.microsoft.com/office/drawing/2014/main" id="{809A6AA1-E816-BA72-CFBF-B9BAC7C17B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Tree>
    <p:extLst>
      <p:ext uri="{BB962C8B-B14F-4D97-AF65-F5344CB8AC3E}">
        <p14:creationId xmlns:p14="http://schemas.microsoft.com/office/powerpoint/2010/main" val="335090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3207271-2A75-AFFB-D9FE-7E1BBA121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6" name="Rectangle: Rounded Corners 25">
            <a:extLst>
              <a:ext uri="{FF2B5EF4-FFF2-40B4-BE49-F238E27FC236}">
                <a16:creationId xmlns:a16="http://schemas.microsoft.com/office/drawing/2014/main" id="{23204B4B-5356-5B18-5A32-7BE4D599CD3E}"/>
              </a:ext>
            </a:extLst>
          </p:cNvPr>
          <p:cNvSpPr/>
          <p:nvPr/>
        </p:nvSpPr>
        <p:spPr>
          <a:xfrm>
            <a:off x="2124076" y="1390651"/>
            <a:ext cx="7943849" cy="4905036"/>
          </a:xfrm>
          <a:prstGeom prst="roundRect">
            <a:avLst>
              <a:gd name="adj" fmla="val 3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Rounded Corners 26">
            <a:extLst>
              <a:ext uri="{FF2B5EF4-FFF2-40B4-BE49-F238E27FC236}">
                <a16:creationId xmlns:a16="http://schemas.microsoft.com/office/drawing/2014/main" id="{83A9B4BF-6158-E695-F37B-EF336F634BBC}"/>
              </a:ext>
            </a:extLst>
          </p:cNvPr>
          <p:cNvSpPr/>
          <p:nvPr/>
        </p:nvSpPr>
        <p:spPr>
          <a:xfrm>
            <a:off x="2133601" y="5467349"/>
            <a:ext cx="7943849" cy="82833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Content Placeholder 4">
            <a:extLst>
              <a:ext uri="{FF2B5EF4-FFF2-40B4-BE49-F238E27FC236}">
                <a16:creationId xmlns:a16="http://schemas.microsoft.com/office/drawing/2014/main" id="{4BB039D1-3334-5299-2B68-CCEDC4F91F6C}"/>
              </a:ext>
            </a:extLst>
          </p:cNvPr>
          <p:cNvPicPr>
            <a:picLocks noGrp="1" noChangeAspect="1"/>
          </p:cNvPicPr>
          <p:nvPr>
            <p:ph idx="1"/>
          </p:nvPr>
        </p:nvPicPr>
        <p:blipFill>
          <a:blip r:embed="rId3"/>
          <a:stretch>
            <a:fillRect/>
          </a:stretch>
        </p:blipFill>
        <p:spPr>
          <a:xfrm>
            <a:off x="2468695" y="1518648"/>
            <a:ext cx="7254608" cy="3943431"/>
          </a:xfrm>
        </p:spPr>
      </p:pic>
      <p:pic>
        <p:nvPicPr>
          <p:cNvPr id="4" name="Picture 3">
            <a:extLst>
              <a:ext uri="{FF2B5EF4-FFF2-40B4-BE49-F238E27FC236}">
                <a16:creationId xmlns:a16="http://schemas.microsoft.com/office/drawing/2014/main" id="{534313B5-96BF-0418-2EB1-FE4DA619A944}"/>
              </a:ext>
            </a:extLst>
          </p:cNvPr>
          <p:cNvPicPr>
            <a:picLocks noChangeAspect="1"/>
          </p:cNvPicPr>
          <p:nvPr/>
        </p:nvPicPr>
        <p:blipFill>
          <a:blip r:embed="rId4"/>
          <a:stretch>
            <a:fillRect/>
          </a:stretch>
        </p:blipFill>
        <p:spPr>
          <a:xfrm>
            <a:off x="2433223" y="5538531"/>
            <a:ext cx="3096456" cy="651885"/>
          </a:xfrm>
          <a:prstGeom prst="rect">
            <a:avLst/>
          </a:prstGeom>
        </p:spPr>
      </p:pic>
      <p:pic>
        <p:nvPicPr>
          <p:cNvPr id="8" name="Picture 7">
            <a:extLst>
              <a:ext uri="{FF2B5EF4-FFF2-40B4-BE49-F238E27FC236}">
                <a16:creationId xmlns:a16="http://schemas.microsoft.com/office/drawing/2014/main" id="{667CBD13-3F62-188E-3ED1-E42366A2D39A}"/>
              </a:ext>
            </a:extLst>
          </p:cNvPr>
          <p:cNvPicPr>
            <a:picLocks noChangeAspect="1"/>
          </p:cNvPicPr>
          <p:nvPr/>
        </p:nvPicPr>
        <p:blipFill>
          <a:blip r:embed="rId5"/>
          <a:stretch>
            <a:fillRect/>
          </a:stretch>
        </p:blipFill>
        <p:spPr>
          <a:xfrm>
            <a:off x="6105525" y="5587121"/>
            <a:ext cx="3827474" cy="554707"/>
          </a:xfrm>
          <a:prstGeom prst="rect">
            <a:avLst/>
          </a:prstGeom>
        </p:spPr>
      </p:pic>
      <p:sp>
        <p:nvSpPr>
          <p:cNvPr id="28" name="Title 1">
            <a:extLst>
              <a:ext uri="{FF2B5EF4-FFF2-40B4-BE49-F238E27FC236}">
                <a16:creationId xmlns:a16="http://schemas.microsoft.com/office/drawing/2014/main" id="{0B63D584-03B1-6ECD-2863-07B343CB5778}"/>
              </a:ext>
            </a:extLst>
          </p:cNvPr>
          <p:cNvSpPr>
            <a:spLocks noGrp="1"/>
          </p:cNvSpPr>
          <p:nvPr>
            <p:ph type="title"/>
          </p:nvPr>
        </p:nvSpPr>
        <p:spPr>
          <a:xfrm>
            <a:off x="4140663" y="535535"/>
            <a:ext cx="3214251" cy="672353"/>
          </a:xfrm>
        </p:spPr>
        <p:txBody>
          <a:bodyPr>
            <a:normAutofit/>
          </a:bodyPr>
          <a:lstStyle/>
          <a:p>
            <a:pPr algn="ctr"/>
            <a:r>
              <a:rPr lang="en-GB" sz="3200" dirty="0">
                <a:solidFill>
                  <a:schemeClr val="accent5">
                    <a:lumMod val="75000"/>
                  </a:schemeClr>
                </a:solidFill>
                <a:latin typeface="BentonSans Bold" panose="02000503040000020004" pitchFamily="50" charset="0"/>
              </a:rPr>
              <a:t>Attention</a:t>
            </a:r>
            <a:endParaRPr lang="en-IN" sz="3200" dirty="0">
              <a:solidFill>
                <a:schemeClr val="accent5">
                  <a:lumMod val="75000"/>
                </a:schemeClr>
              </a:solidFill>
              <a:latin typeface="BentonSans Bold" panose="02000503040000020004" pitchFamily="50" charset="0"/>
            </a:endParaRPr>
          </a:p>
        </p:txBody>
      </p:sp>
      <p:sp>
        <p:nvSpPr>
          <p:cNvPr id="29" name="Rectangle 28">
            <a:extLst>
              <a:ext uri="{FF2B5EF4-FFF2-40B4-BE49-F238E27FC236}">
                <a16:creationId xmlns:a16="http://schemas.microsoft.com/office/drawing/2014/main" id="{FFB833D0-807F-A365-882B-01ECB0F33D6B}"/>
              </a:ext>
            </a:extLst>
          </p:cNvPr>
          <p:cNvSpPr/>
          <p:nvPr/>
        </p:nvSpPr>
        <p:spPr>
          <a:xfrm>
            <a:off x="5490614" y="446958"/>
            <a:ext cx="5143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id="{C8B4C0B5-5E69-DC45-A7FE-18D88EA95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Tree>
    <p:extLst>
      <p:ext uri="{BB962C8B-B14F-4D97-AF65-F5344CB8AC3E}">
        <p14:creationId xmlns:p14="http://schemas.microsoft.com/office/powerpoint/2010/main" val="185136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3566512-F245-3618-DCF7-C33A76141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56"/>
            <a:ext cx="5381625" cy="6845544"/>
          </a:xfrm>
          <a:prstGeom prst="rect">
            <a:avLst/>
          </a:prstGeom>
        </p:spPr>
      </p:pic>
      <p:sp>
        <p:nvSpPr>
          <p:cNvPr id="17" name="Rectangle: Rounded Corners 16">
            <a:extLst>
              <a:ext uri="{FF2B5EF4-FFF2-40B4-BE49-F238E27FC236}">
                <a16:creationId xmlns:a16="http://schemas.microsoft.com/office/drawing/2014/main" id="{085A3FC2-5531-84B8-D9A7-8EBF1030233B}"/>
              </a:ext>
            </a:extLst>
          </p:cNvPr>
          <p:cNvSpPr/>
          <p:nvPr/>
        </p:nvSpPr>
        <p:spPr>
          <a:xfrm>
            <a:off x="590549" y="1846260"/>
            <a:ext cx="4200525" cy="3447436"/>
          </a:xfrm>
          <a:prstGeom prst="roundRect">
            <a:avLst>
              <a:gd name="adj" fmla="val 6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itle 1">
            <a:extLst>
              <a:ext uri="{FF2B5EF4-FFF2-40B4-BE49-F238E27FC236}">
                <a16:creationId xmlns:a16="http://schemas.microsoft.com/office/drawing/2014/main" id="{D3E3C6D0-B13B-DAEC-A171-0B1A8EC2E75D}"/>
              </a:ext>
            </a:extLst>
          </p:cNvPr>
          <p:cNvSpPr txBox="1">
            <a:spLocks/>
          </p:cNvSpPr>
          <p:nvPr/>
        </p:nvSpPr>
        <p:spPr>
          <a:xfrm>
            <a:off x="292563" y="570471"/>
            <a:ext cx="4822361" cy="67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BentonSans Bold" panose="02000503040000020004" pitchFamily="50" charset="0"/>
              </a:rPr>
              <a:t>How Attention Works?</a:t>
            </a:r>
            <a:endParaRPr lang="en-IN" sz="3200" dirty="0">
              <a:solidFill>
                <a:schemeClr val="bg1"/>
              </a:solidFill>
              <a:latin typeface="BentonSans Bold" panose="02000503040000020004" pitchFamily="50" charset="0"/>
            </a:endParaRPr>
          </a:p>
        </p:txBody>
      </p:sp>
      <p:sp>
        <p:nvSpPr>
          <p:cNvPr id="15" name="Rectangle 14">
            <a:extLst>
              <a:ext uri="{FF2B5EF4-FFF2-40B4-BE49-F238E27FC236}">
                <a16:creationId xmlns:a16="http://schemas.microsoft.com/office/drawing/2014/main" id="{9539C25B-3489-E8A2-068D-7F58544BB455}"/>
              </a:ext>
            </a:extLst>
          </p:cNvPr>
          <p:cNvSpPr/>
          <p:nvPr/>
        </p:nvSpPr>
        <p:spPr>
          <a:xfrm>
            <a:off x="489989" y="1314270"/>
            <a:ext cx="5143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8" name="Picture 7">
            <a:extLst>
              <a:ext uri="{FF2B5EF4-FFF2-40B4-BE49-F238E27FC236}">
                <a16:creationId xmlns:a16="http://schemas.microsoft.com/office/drawing/2014/main" id="{82F35A79-DA85-C75E-42BF-F7E56A0FB535}"/>
              </a:ext>
            </a:extLst>
          </p:cNvPr>
          <p:cNvPicPr>
            <a:picLocks noChangeAspect="1"/>
          </p:cNvPicPr>
          <p:nvPr/>
        </p:nvPicPr>
        <p:blipFill rotWithShape="1">
          <a:blip r:embed="rId5"/>
          <a:srcRect l="2766" r="9362"/>
          <a:stretch/>
        </p:blipFill>
        <p:spPr>
          <a:xfrm>
            <a:off x="819627" y="2093296"/>
            <a:ext cx="3602490" cy="2671407"/>
          </a:xfrm>
          <a:prstGeom prst="rect">
            <a:avLst/>
          </a:prstGeom>
        </p:spPr>
      </p:pic>
      <p:pic>
        <p:nvPicPr>
          <p:cNvPr id="11" name="attention_process">
            <a:hlinkClick r:id="" action="ppaction://media"/>
            <a:extLst>
              <a:ext uri="{FF2B5EF4-FFF2-40B4-BE49-F238E27FC236}">
                <a16:creationId xmlns:a16="http://schemas.microsoft.com/office/drawing/2014/main" id="{4F79AC3D-4A44-9BBC-B6D9-57CB456C7C8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460342" y="1484124"/>
            <a:ext cx="6429654" cy="3500235"/>
          </a:xfrm>
          <a:prstGeom prst="rect">
            <a:avLst/>
          </a:prstGeom>
        </p:spPr>
      </p:pic>
      <p:pic>
        <p:nvPicPr>
          <p:cNvPr id="10" name="Picture 9">
            <a:extLst>
              <a:ext uri="{FF2B5EF4-FFF2-40B4-BE49-F238E27FC236}">
                <a16:creationId xmlns:a16="http://schemas.microsoft.com/office/drawing/2014/main" id="{A149BC70-394D-FEA6-01CF-A9E7482615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Tree>
    <p:extLst>
      <p:ext uri="{BB962C8B-B14F-4D97-AF65-F5344CB8AC3E}">
        <p14:creationId xmlns:p14="http://schemas.microsoft.com/office/powerpoint/2010/main" val="239589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2A3D9FB-E124-81E0-C8FF-C86C8629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12456"/>
            <a:ext cx="7562850" cy="6833088"/>
          </a:xfrm>
          <a:prstGeom prst="rect">
            <a:avLst/>
          </a:prstGeom>
        </p:spPr>
      </p:pic>
      <p:sp>
        <p:nvSpPr>
          <p:cNvPr id="13" name="Title 1">
            <a:extLst>
              <a:ext uri="{FF2B5EF4-FFF2-40B4-BE49-F238E27FC236}">
                <a16:creationId xmlns:a16="http://schemas.microsoft.com/office/drawing/2014/main" id="{F07B3877-CF34-B005-FF24-644391DE9E8F}"/>
              </a:ext>
            </a:extLst>
          </p:cNvPr>
          <p:cNvSpPr>
            <a:spLocks noGrp="1"/>
          </p:cNvSpPr>
          <p:nvPr>
            <p:ph type="title"/>
          </p:nvPr>
        </p:nvSpPr>
        <p:spPr>
          <a:xfrm>
            <a:off x="173387" y="2358328"/>
            <a:ext cx="8650941" cy="672353"/>
          </a:xfrm>
        </p:spPr>
        <p:txBody>
          <a:bodyPr>
            <a:normAutofit/>
          </a:bodyPr>
          <a:lstStyle/>
          <a:p>
            <a:r>
              <a:rPr lang="en-GB" sz="3200" dirty="0">
                <a:solidFill>
                  <a:schemeClr val="accent5">
                    <a:lumMod val="75000"/>
                  </a:schemeClr>
                </a:solidFill>
                <a:latin typeface="BentonSans Bold" panose="02000503040000020004" pitchFamily="50" charset="0"/>
              </a:rPr>
              <a:t>Transformers</a:t>
            </a:r>
            <a:endParaRPr lang="en-IN" sz="3200" dirty="0">
              <a:solidFill>
                <a:schemeClr val="accent5">
                  <a:lumMod val="75000"/>
                </a:schemeClr>
              </a:solidFill>
              <a:latin typeface="BentonSans Bold" panose="02000503040000020004" pitchFamily="50" charset="0"/>
            </a:endParaRPr>
          </a:p>
        </p:txBody>
      </p:sp>
      <p:pic>
        <p:nvPicPr>
          <p:cNvPr id="16" name="Picture 15">
            <a:extLst>
              <a:ext uri="{FF2B5EF4-FFF2-40B4-BE49-F238E27FC236}">
                <a16:creationId xmlns:a16="http://schemas.microsoft.com/office/drawing/2014/main" id="{8791ED96-8990-D18E-76D5-9B3A5642C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710" y="772225"/>
            <a:ext cx="4639216" cy="5289046"/>
          </a:xfrm>
          <a:prstGeom prst="rect">
            <a:avLst/>
          </a:prstGeom>
        </p:spPr>
      </p:pic>
      <p:pic>
        <p:nvPicPr>
          <p:cNvPr id="5" name="Content Placeholder 4">
            <a:extLst>
              <a:ext uri="{FF2B5EF4-FFF2-40B4-BE49-F238E27FC236}">
                <a16:creationId xmlns:a16="http://schemas.microsoft.com/office/drawing/2014/main" id="{75A849CB-A478-B0FA-1DD1-E52D55C6FE3A}"/>
              </a:ext>
            </a:extLst>
          </p:cNvPr>
          <p:cNvPicPr>
            <a:picLocks noGrp="1" noChangeAspect="1"/>
          </p:cNvPicPr>
          <p:nvPr>
            <p:ph idx="1"/>
          </p:nvPr>
        </p:nvPicPr>
        <p:blipFill>
          <a:blip r:embed="rId4"/>
          <a:stretch>
            <a:fillRect/>
          </a:stretch>
        </p:blipFill>
        <p:spPr>
          <a:xfrm>
            <a:off x="7811757" y="1222713"/>
            <a:ext cx="3424479" cy="4233411"/>
          </a:xfrm>
        </p:spPr>
      </p:pic>
      <p:pic>
        <p:nvPicPr>
          <p:cNvPr id="18" name="Picture 17">
            <a:extLst>
              <a:ext uri="{FF2B5EF4-FFF2-40B4-BE49-F238E27FC236}">
                <a16:creationId xmlns:a16="http://schemas.microsoft.com/office/drawing/2014/main" id="{2D0858A8-63B8-8411-42AA-DED6655AF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431" y="788969"/>
            <a:ext cx="4639216" cy="5289046"/>
          </a:xfrm>
          <a:prstGeom prst="rect">
            <a:avLst/>
          </a:prstGeom>
        </p:spPr>
      </p:pic>
      <p:pic>
        <p:nvPicPr>
          <p:cNvPr id="9" name="Picture 8">
            <a:extLst>
              <a:ext uri="{FF2B5EF4-FFF2-40B4-BE49-F238E27FC236}">
                <a16:creationId xmlns:a16="http://schemas.microsoft.com/office/drawing/2014/main" id="{B13EE537-5CDA-C83B-4585-F21F1FAAF270}"/>
              </a:ext>
            </a:extLst>
          </p:cNvPr>
          <p:cNvPicPr>
            <a:picLocks noChangeAspect="1"/>
          </p:cNvPicPr>
          <p:nvPr/>
        </p:nvPicPr>
        <p:blipFill>
          <a:blip r:embed="rId5"/>
          <a:stretch>
            <a:fillRect/>
          </a:stretch>
        </p:blipFill>
        <p:spPr>
          <a:xfrm>
            <a:off x="3465231" y="1812756"/>
            <a:ext cx="3673836" cy="3465630"/>
          </a:xfrm>
          <a:prstGeom prst="rect">
            <a:avLst/>
          </a:prstGeom>
        </p:spPr>
      </p:pic>
      <p:sp>
        <p:nvSpPr>
          <p:cNvPr id="11" name="Rectangle 10">
            <a:extLst>
              <a:ext uri="{FF2B5EF4-FFF2-40B4-BE49-F238E27FC236}">
                <a16:creationId xmlns:a16="http://schemas.microsoft.com/office/drawing/2014/main" id="{F664DC76-CEE0-A995-B19E-7B726A66D62E}"/>
              </a:ext>
            </a:extLst>
          </p:cNvPr>
          <p:cNvSpPr/>
          <p:nvPr/>
        </p:nvSpPr>
        <p:spPr>
          <a:xfrm>
            <a:off x="283074" y="3155975"/>
            <a:ext cx="5143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705FF7F0-1D8E-E574-C896-91FE09BFC2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1279" y="173892"/>
            <a:ext cx="1517647" cy="443674"/>
          </a:xfrm>
          <a:prstGeom prst="rect">
            <a:avLst/>
          </a:prstGeom>
        </p:spPr>
      </p:pic>
    </p:spTree>
    <p:extLst>
      <p:ext uri="{BB962C8B-B14F-4D97-AF65-F5344CB8AC3E}">
        <p14:creationId xmlns:p14="http://schemas.microsoft.com/office/powerpoint/2010/main" val="394543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B36FEB-7E0A-503E-4A39-1CD242492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56"/>
            <a:ext cx="5381625" cy="6845544"/>
          </a:xfrm>
          <a:prstGeom prst="rect">
            <a:avLst/>
          </a:prstGeom>
        </p:spPr>
      </p:pic>
      <p:pic>
        <p:nvPicPr>
          <p:cNvPr id="5" name="Content Placeholder 4">
            <a:extLst>
              <a:ext uri="{FF2B5EF4-FFF2-40B4-BE49-F238E27FC236}">
                <a16:creationId xmlns:a16="http://schemas.microsoft.com/office/drawing/2014/main" id="{2836871C-AA68-8746-7AA2-B45ED5BB2A3A}"/>
              </a:ext>
            </a:extLst>
          </p:cNvPr>
          <p:cNvPicPr>
            <a:picLocks noGrp="1" noChangeAspect="1"/>
          </p:cNvPicPr>
          <p:nvPr>
            <p:ph idx="1"/>
          </p:nvPr>
        </p:nvPicPr>
        <p:blipFill>
          <a:blip r:embed="rId3"/>
          <a:stretch>
            <a:fillRect/>
          </a:stretch>
        </p:blipFill>
        <p:spPr>
          <a:xfrm>
            <a:off x="5939210" y="620783"/>
            <a:ext cx="5695533" cy="5616429"/>
          </a:xfrm>
        </p:spPr>
      </p:pic>
      <p:sp>
        <p:nvSpPr>
          <p:cNvPr id="3" name="TextBox 2">
            <a:extLst>
              <a:ext uri="{FF2B5EF4-FFF2-40B4-BE49-F238E27FC236}">
                <a16:creationId xmlns:a16="http://schemas.microsoft.com/office/drawing/2014/main" id="{077C9EE6-D799-6534-D2F7-6D0E1F461303}"/>
              </a:ext>
            </a:extLst>
          </p:cNvPr>
          <p:cNvSpPr txBox="1"/>
          <p:nvPr/>
        </p:nvSpPr>
        <p:spPr>
          <a:xfrm>
            <a:off x="292563" y="2151726"/>
            <a:ext cx="4641387" cy="2554545"/>
          </a:xfrm>
          <a:prstGeom prst="rect">
            <a:avLst/>
          </a:prstGeom>
          <a:noFill/>
        </p:spPr>
        <p:txBody>
          <a:bodyPr wrap="square" rtlCol="0">
            <a:spAutoFit/>
          </a:bodyPr>
          <a:lstStyle/>
          <a:p>
            <a:r>
              <a:rPr lang="en-US" sz="1600" dirty="0">
                <a:solidFill>
                  <a:schemeClr val="bg1"/>
                </a:solidFill>
                <a:latin typeface="Poppins" panose="00000500000000000000" pitchFamily="2" charset="0"/>
                <a:cs typeface="Poppins" panose="00000500000000000000" pitchFamily="2" charset="0"/>
              </a:rPr>
              <a:t>BERT: </a:t>
            </a:r>
            <a:r>
              <a:rPr lang="en-US" sz="1600" b="0" i="0" dirty="0">
                <a:solidFill>
                  <a:schemeClr val="bg1"/>
                </a:solidFill>
                <a:effectLst/>
                <a:latin typeface="Poppins" panose="00000500000000000000" pitchFamily="2" charset="0"/>
                <a:cs typeface="Poppins" panose="00000500000000000000" pitchFamily="2" charset="0"/>
              </a:rPr>
              <a:t>Bidirectional Encoder Representations from Transformers</a:t>
            </a:r>
          </a:p>
          <a:p>
            <a:endParaRPr lang="en-US" sz="1600" b="0" i="0" dirty="0">
              <a:solidFill>
                <a:schemeClr val="bg1"/>
              </a:solidFill>
              <a:effectLst/>
              <a:latin typeface="Poppins" panose="00000500000000000000" pitchFamily="2" charset="0"/>
              <a:cs typeface="Poppins" panose="00000500000000000000" pitchFamily="2" charset="0"/>
            </a:endParaRPr>
          </a:p>
          <a:p>
            <a:r>
              <a:rPr lang="en-US" sz="1600" dirty="0">
                <a:solidFill>
                  <a:schemeClr val="bg1"/>
                </a:solidFill>
                <a:latin typeface="Poppins" panose="00000500000000000000" pitchFamily="2" charset="0"/>
                <a:cs typeface="Poppins" panose="00000500000000000000" pitchFamily="2" charset="0"/>
              </a:rPr>
              <a:t>MNLI: Multi-lingual Natural Language Inference</a:t>
            </a:r>
          </a:p>
          <a:p>
            <a:endParaRPr lang="en-US" sz="1600" dirty="0">
              <a:solidFill>
                <a:schemeClr val="bg1"/>
              </a:solidFill>
              <a:latin typeface="Poppins" panose="00000500000000000000" pitchFamily="2" charset="0"/>
              <a:cs typeface="Poppins" panose="00000500000000000000" pitchFamily="2" charset="0"/>
            </a:endParaRPr>
          </a:p>
          <a:p>
            <a:r>
              <a:rPr lang="en-US" sz="1600" dirty="0">
                <a:solidFill>
                  <a:schemeClr val="bg1"/>
                </a:solidFill>
                <a:latin typeface="Poppins" panose="00000500000000000000" pitchFamily="2" charset="0"/>
                <a:cs typeface="Poppins" panose="00000500000000000000" pitchFamily="2" charset="0"/>
              </a:rPr>
              <a:t>QQP: Question-Question Pair</a:t>
            </a:r>
          </a:p>
          <a:p>
            <a:endParaRPr lang="en-US" sz="1600" dirty="0">
              <a:solidFill>
                <a:schemeClr val="bg1"/>
              </a:solidFill>
              <a:latin typeface="Poppins" panose="00000500000000000000" pitchFamily="2" charset="0"/>
              <a:cs typeface="Poppins" panose="00000500000000000000" pitchFamily="2" charset="0"/>
            </a:endParaRPr>
          </a:p>
          <a:p>
            <a:r>
              <a:rPr lang="en-US" sz="1600" dirty="0" err="1">
                <a:solidFill>
                  <a:schemeClr val="bg1"/>
                </a:solidFill>
                <a:latin typeface="Poppins" panose="00000500000000000000" pitchFamily="2" charset="0"/>
                <a:cs typeface="Poppins" panose="00000500000000000000" pitchFamily="2" charset="0"/>
              </a:rPr>
              <a:t>SQuAD</a:t>
            </a:r>
            <a:r>
              <a:rPr lang="en-US" sz="1600" dirty="0">
                <a:solidFill>
                  <a:schemeClr val="bg1"/>
                </a:solidFill>
                <a:latin typeface="Poppins" panose="00000500000000000000" pitchFamily="2" charset="0"/>
                <a:cs typeface="Poppins" panose="00000500000000000000" pitchFamily="2" charset="0"/>
              </a:rPr>
              <a:t>:  Stanford Question Answering Dataset</a:t>
            </a:r>
          </a:p>
        </p:txBody>
      </p:sp>
      <p:sp>
        <p:nvSpPr>
          <p:cNvPr id="12" name="Title 1">
            <a:extLst>
              <a:ext uri="{FF2B5EF4-FFF2-40B4-BE49-F238E27FC236}">
                <a16:creationId xmlns:a16="http://schemas.microsoft.com/office/drawing/2014/main" id="{0E5A8BA6-E163-F98A-2C27-FD82BA0245DF}"/>
              </a:ext>
            </a:extLst>
          </p:cNvPr>
          <p:cNvSpPr txBox="1">
            <a:spLocks/>
          </p:cNvSpPr>
          <p:nvPr/>
        </p:nvSpPr>
        <p:spPr>
          <a:xfrm>
            <a:off x="292563" y="570471"/>
            <a:ext cx="4822361" cy="67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BentonSans Bold" panose="02000503040000020004" pitchFamily="50" charset="0"/>
              </a:rPr>
              <a:t>Bert</a:t>
            </a:r>
            <a:endParaRPr lang="en-IN" sz="3200" dirty="0">
              <a:solidFill>
                <a:schemeClr val="bg1"/>
              </a:solidFill>
              <a:latin typeface="BentonSans Bold" panose="02000503040000020004" pitchFamily="50" charset="0"/>
            </a:endParaRPr>
          </a:p>
        </p:txBody>
      </p:sp>
      <p:sp>
        <p:nvSpPr>
          <p:cNvPr id="13" name="Rectangle 12">
            <a:extLst>
              <a:ext uri="{FF2B5EF4-FFF2-40B4-BE49-F238E27FC236}">
                <a16:creationId xmlns:a16="http://schemas.microsoft.com/office/drawing/2014/main" id="{1D3F5838-516A-EB29-AB08-7FA1CF79E979}"/>
              </a:ext>
            </a:extLst>
          </p:cNvPr>
          <p:cNvSpPr/>
          <p:nvPr/>
        </p:nvSpPr>
        <p:spPr>
          <a:xfrm>
            <a:off x="489989" y="1314270"/>
            <a:ext cx="5143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9" name="Picture 8">
            <a:extLst>
              <a:ext uri="{FF2B5EF4-FFF2-40B4-BE49-F238E27FC236}">
                <a16:creationId xmlns:a16="http://schemas.microsoft.com/office/drawing/2014/main" id="{FC91F12F-154C-0D54-AF8F-5C97563A0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Tree>
    <p:extLst>
      <p:ext uri="{BB962C8B-B14F-4D97-AF65-F5344CB8AC3E}">
        <p14:creationId xmlns:p14="http://schemas.microsoft.com/office/powerpoint/2010/main" val="259864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0BB313-B842-3748-A734-4C157EC4B3EC}"/>
              </a:ext>
            </a:extLst>
          </p:cNvPr>
          <p:cNvPicPr>
            <a:picLocks noChangeAspect="1"/>
          </p:cNvPicPr>
          <p:nvPr/>
        </p:nvPicPr>
        <p:blipFill>
          <a:blip r:embed="rId2"/>
          <a:stretch>
            <a:fillRect/>
          </a:stretch>
        </p:blipFill>
        <p:spPr>
          <a:xfrm>
            <a:off x="0" y="12192"/>
            <a:ext cx="12192000" cy="6833616"/>
          </a:xfrm>
          <a:prstGeom prst="rect">
            <a:avLst/>
          </a:prstGeom>
        </p:spPr>
      </p:pic>
      <p:sp>
        <p:nvSpPr>
          <p:cNvPr id="8" name="Title 1">
            <a:extLst>
              <a:ext uri="{FF2B5EF4-FFF2-40B4-BE49-F238E27FC236}">
                <a16:creationId xmlns:a16="http://schemas.microsoft.com/office/drawing/2014/main" id="{57328768-9747-06CF-0752-FE39C93A98C2}"/>
              </a:ext>
            </a:extLst>
          </p:cNvPr>
          <p:cNvSpPr>
            <a:spLocks noGrp="1"/>
          </p:cNvSpPr>
          <p:nvPr>
            <p:ph type="title"/>
          </p:nvPr>
        </p:nvSpPr>
        <p:spPr>
          <a:xfrm>
            <a:off x="3313301" y="671735"/>
            <a:ext cx="5565398" cy="672353"/>
          </a:xfrm>
        </p:spPr>
        <p:txBody>
          <a:bodyPr>
            <a:normAutofit fontScale="90000"/>
          </a:bodyPr>
          <a:lstStyle/>
          <a:p>
            <a:pPr algn="ctr"/>
            <a:r>
              <a:rPr lang="en-GB" sz="3200" dirty="0">
                <a:solidFill>
                  <a:schemeClr val="accent5">
                    <a:lumMod val="75000"/>
                  </a:schemeClr>
                </a:solidFill>
                <a:latin typeface="BentonSans Bold" panose="02000503040000020004" pitchFamily="50" charset="0"/>
              </a:rPr>
              <a:t>Applications for Transformers</a:t>
            </a:r>
            <a:endParaRPr lang="en-IN" sz="3200" dirty="0">
              <a:solidFill>
                <a:schemeClr val="accent5">
                  <a:lumMod val="75000"/>
                </a:schemeClr>
              </a:solidFill>
              <a:latin typeface="BentonSans Bold" panose="02000503040000020004" pitchFamily="50" charset="0"/>
            </a:endParaRPr>
          </a:p>
        </p:txBody>
      </p:sp>
      <p:sp>
        <p:nvSpPr>
          <p:cNvPr id="9" name="Rectangle 8">
            <a:extLst>
              <a:ext uri="{FF2B5EF4-FFF2-40B4-BE49-F238E27FC236}">
                <a16:creationId xmlns:a16="http://schemas.microsoft.com/office/drawing/2014/main" id="{8036151F-AD55-59C1-A06D-0F65A9D3F4FA}"/>
              </a:ext>
            </a:extLst>
          </p:cNvPr>
          <p:cNvSpPr/>
          <p:nvPr/>
        </p:nvSpPr>
        <p:spPr>
          <a:xfrm>
            <a:off x="5838825" y="489544"/>
            <a:ext cx="51435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60509970-692E-CD05-2D1F-D463D9BD0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987" y="1437974"/>
            <a:ext cx="3385155" cy="1742687"/>
          </a:xfrm>
          <a:prstGeom prst="rect">
            <a:avLst/>
          </a:prstGeom>
        </p:spPr>
      </p:pic>
      <p:pic>
        <p:nvPicPr>
          <p:cNvPr id="14" name="Picture 13">
            <a:extLst>
              <a:ext uri="{FF2B5EF4-FFF2-40B4-BE49-F238E27FC236}">
                <a16:creationId xmlns:a16="http://schemas.microsoft.com/office/drawing/2014/main" id="{3F53CCA5-3745-376E-6058-E69B44C3E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139" y="1437974"/>
            <a:ext cx="3385155" cy="1742687"/>
          </a:xfrm>
          <a:prstGeom prst="rect">
            <a:avLst/>
          </a:prstGeom>
        </p:spPr>
      </p:pic>
      <p:pic>
        <p:nvPicPr>
          <p:cNvPr id="7" name="Picture 6">
            <a:extLst>
              <a:ext uri="{FF2B5EF4-FFF2-40B4-BE49-F238E27FC236}">
                <a16:creationId xmlns:a16="http://schemas.microsoft.com/office/drawing/2014/main" id="{CBD28977-7F16-2F04-3916-3D2F26613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257" y="1437974"/>
            <a:ext cx="3380767" cy="1679262"/>
          </a:xfrm>
          <a:prstGeom prst="rect">
            <a:avLst/>
          </a:prstGeom>
        </p:spPr>
      </p:pic>
      <p:pic>
        <p:nvPicPr>
          <p:cNvPr id="15" name="Picture 14">
            <a:extLst>
              <a:ext uri="{FF2B5EF4-FFF2-40B4-BE49-F238E27FC236}">
                <a16:creationId xmlns:a16="http://schemas.microsoft.com/office/drawing/2014/main" id="{A5650E96-22DF-C665-29A0-40C807298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139" y="3180661"/>
            <a:ext cx="3380767" cy="1679262"/>
          </a:xfrm>
          <a:prstGeom prst="rect">
            <a:avLst/>
          </a:prstGeom>
        </p:spPr>
      </p:pic>
      <p:pic>
        <p:nvPicPr>
          <p:cNvPr id="16" name="Picture 15">
            <a:extLst>
              <a:ext uri="{FF2B5EF4-FFF2-40B4-BE49-F238E27FC236}">
                <a16:creationId xmlns:a16="http://schemas.microsoft.com/office/drawing/2014/main" id="{AEAC349E-8840-2969-BED0-C509086CB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8375" y="3186242"/>
            <a:ext cx="3380767" cy="1679262"/>
          </a:xfrm>
          <a:prstGeom prst="rect">
            <a:avLst/>
          </a:prstGeom>
        </p:spPr>
      </p:pic>
      <p:pic>
        <p:nvPicPr>
          <p:cNvPr id="17" name="Picture 16">
            <a:extLst>
              <a:ext uri="{FF2B5EF4-FFF2-40B4-BE49-F238E27FC236}">
                <a16:creationId xmlns:a16="http://schemas.microsoft.com/office/drawing/2014/main" id="{2D31652D-DDF9-A26F-8E1E-7212234E7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607" y="3199282"/>
            <a:ext cx="3385155" cy="1742687"/>
          </a:xfrm>
          <a:prstGeom prst="rect">
            <a:avLst/>
          </a:prstGeom>
        </p:spPr>
      </p:pic>
      <p:sp>
        <p:nvSpPr>
          <p:cNvPr id="18" name="TextBox 17">
            <a:extLst>
              <a:ext uri="{FF2B5EF4-FFF2-40B4-BE49-F238E27FC236}">
                <a16:creationId xmlns:a16="http://schemas.microsoft.com/office/drawing/2014/main" id="{4D53B491-0CA9-F9E5-3F3C-2E0F2423DD89}"/>
              </a:ext>
            </a:extLst>
          </p:cNvPr>
          <p:cNvSpPr txBox="1"/>
          <p:nvPr/>
        </p:nvSpPr>
        <p:spPr>
          <a:xfrm>
            <a:off x="2358040" y="2014905"/>
            <a:ext cx="1863408" cy="707886"/>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Sentiment Analysis</a:t>
            </a:r>
          </a:p>
        </p:txBody>
      </p:sp>
      <p:sp>
        <p:nvSpPr>
          <p:cNvPr id="19" name="TextBox 18">
            <a:extLst>
              <a:ext uri="{FF2B5EF4-FFF2-40B4-BE49-F238E27FC236}">
                <a16:creationId xmlns:a16="http://schemas.microsoft.com/office/drawing/2014/main" id="{F65380DA-FACB-B9BE-0141-9B7EEC821627}"/>
              </a:ext>
            </a:extLst>
          </p:cNvPr>
          <p:cNvSpPr txBox="1"/>
          <p:nvPr/>
        </p:nvSpPr>
        <p:spPr>
          <a:xfrm>
            <a:off x="2213524" y="3716683"/>
            <a:ext cx="2152439" cy="707886"/>
          </a:xfrm>
          <a:prstGeom prst="rect">
            <a:avLst/>
          </a:prstGeom>
          <a:noFill/>
        </p:spPr>
        <p:txBody>
          <a:bodyPr wrap="square" rtlCol="0">
            <a:spAutoFit/>
          </a:bodyPr>
          <a:lstStyle/>
          <a:p>
            <a:pPr algn="ctr"/>
            <a:r>
              <a:rPr lang="en-US" sz="2000" dirty="0">
                <a:solidFill>
                  <a:schemeClr val="bg1"/>
                </a:solidFill>
                <a:latin typeface="Poppins" panose="00000500000000000000" pitchFamily="2" charset="0"/>
                <a:cs typeface="Poppins" panose="00000500000000000000" pitchFamily="2" charset="0"/>
              </a:rPr>
              <a:t>Text</a:t>
            </a:r>
          </a:p>
          <a:p>
            <a:pPr algn="ctr"/>
            <a:r>
              <a:rPr lang="en-US" sz="2000" dirty="0">
                <a:solidFill>
                  <a:schemeClr val="bg1"/>
                </a:solidFill>
                <a:latin typeface="Poppins" panose="00000500000000000000" pitchFamily="2" charset="0"/>
                <a:cs typeface="Poppins" panose="00000500000000000000" pitchFamily="2" charset="0"/>
              </a:rPr>
              <a:t>Summarization</a:t>
            </a:r>
          </a:p>
        </p:txBody>
      </p:sp>
      <p:sp>
        <p:nvSpPr>
          <p:cNvPr id="20" name="TextBox 19">
            <a:extLst>
              <a:ext uri="{FF2B5EF4-FFF2-40B4-BE49-F238E27FC236}">
                <a16:creationId xmlns:a16="http://schemas.microsoft.com/office/drawing/2014/main" id="{2112698B-57C5-012D-BDFF-A486422C4E3F}"/>
              </a:ext>
            </a:extLst>
          </p:cNvPr>
          <p:cNvSpPr txBox="1"/>
          <p:nvPr/>
        </p:nvSpPr>
        <p:spPr>
          <a:xfrm>
            <a:off x="8175888" y="2171448"/>
            <a:ext cx="1863408" cy="400110"/>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Translation</a:t>
            </a:r>
          </a:p>
        </p:txBody>
      </p:sp>
      <p:sp>
        <p:nvSpPr>
          <p:cNvPr id="21" name="TextBox 20">
            <a:extLst>
              <a:ext uri="{FF2B5EF4-FFF2-40B4-BE49-F238E27FC236}">
                <a16:creationId xmlns:a16="http://schemas.microsoft.com/office/drawing/2014/main" id="{FEEA2830-632E-DD70-F09B-F8C5FB4B9BC9}"/>
              </a:ext>
            </a:extLst>
          </p:cNvPr>
          <p:cNvSpPr txBox="1"/>
          <p:nvPr/>
        </p:nvSpPr>
        <p:spPr>
          <a:xfrm>
            <a:off x="5282559" y="2014905"/>
            <a:ext cx="1863408" cy="707886"/>
          </a:xfrm>
          <a:prstGeom prst="rect">
            <a:avLst/>
          </a:prstGeom>
          <a:noFill/>
        </p:spPr>
        <p:txBody>
          <a:bodyPr wrap="square" rtlCol="0">
            <a:spAutoFit/>
          </a:bodyPr>
          <a:lstStyle/>
          <a:p>
            <a:pPr algn="ctr"/>
            <a:r>
              <a:rPr lang="en-US" sz="2000" dirty="0">
                <a:solidFill>
                  <a:schemeClr val="bg1"/>
                </a:solidFill>
                <a:latin typeface="Poppins" panose="00000500000000000000" pitchFamily="2" charset="0"/>
                <a:cs typeface="Poppins" panose="00000500000000000000" pitchFamily="2" charset="0"/>
              </a:rPr>
              <a:t>Question- Answering</a:t>
            </a:r>
          </a:p>
        </p:txBody>
      </p:sp>
      <p:sp>
        <p:nvSpPr>
          <p:cNvPr id="22" name="TextBox 21">
            <a:extLst>
              <a:ext uri="{FF2B5EF4-FFF2-40B4-BE49-F238E27FC236}">
                <a16:creationId xmlns:a16="http://schemas.microsoft.com/office/drawing/2014/main" id="{A530D811-41BB-C553-71FA-3F059DE5C4A2}"/>
              </a:ext>
            </a:extLst>
          </p:cNvPr>
          <p:cNvSpPr txBox="1"/>
          <p:nvPr/>
        </p:nvSpPr>
        <p:spPr>
          <a:xfrm>
            <a:off x="5331687" y="3730456"/>
            <a:ext cx="1905043" cy="707886"/>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Text Classification</a:t>
            </a:r>
          </a:p>
        </p:txBody>
      </p:sp>
      <p:sp>
        <p:nvSpPr>
          <p:cNvPr id="23" name="TextBox 22">
            <a:extLst>
              <a:ext uri="{FF2B5EF4-FFF2-40B4-BE49-F238E27FC236}">
                <a16:creationId xmlns:a16="http://schemas.microsoft.com/office/drawing/2014/main" id="{E68857CE-D896-9034-775B-E3DDC13596BA}"/>
              </a:ext>
            </a:extLst>
          </p:cNvPr>
          <p:cNvSpPr txBox="1"/>
          <p:nvPr/>
        </p:nvSpPr>
        <p:spPr>
          <a:xfrm>
            <a:off x="7916269" y="3716682"/>
            <a:ext cx="2452673" cy="707886"/>
          </a:xfrm>
          <a:prstGeom prst="rect">
            <a:avLst/>
          </a:prstGeom>
          <a:noFill/>
        </p:spPr>
        <p:txBody>
          <a:bodyPr wrap="square" rtlCol="0">
            <a:spAutoFit/>
          </a:bodyPr>
          <a:lstStyle/>
          <a:p>
            <a:pPr algn="ctr"/>
            <a:r>
              <a:rPr lang="en-US" sz="2000" dirty="0">
                <a:solidFill>
                  <a:schemeClr val="bg1"/>
                </a:solidFill>
                <a:latin typeface="Poppins" panose="00000500000000000000" pitchFamily="2" charset="0"/>
                <a:cs typeface="Poppins" panose="00000500000000000000" pitchFamily="2" charset="0"/>
              </a:rPr>
              <a:t>Name Identity</a:t>
            </a:r>
          </a:p>
          <a:p>
            <a:pPr algn="ctr"/>
            <a:r>
              <a:rPr lang="en-US" sz="2000" dirty="0">
                <a:solidFill>
                  <a:schemeClr val="bg1"/>
                </a:solidFill>
                <a:latin typeface="Poppins" panose="00000500000000000000" pitchFamily="2" charset="0"/>
                <a:cs typeface="Poppins" panose="00000500000000000000" pitchFamily="2" charset="0"/>
              </a:rPr>
              <a:t>Recognition(NER)</a:t>
            </a:r>
          </a:p>
        </p:txBody>
      </p:sp>
      <p:pic>
        <p:nvPicPr>
          <p:cNvPr id="24" name="Picture 23">
            <a:extLst>
              <a:ext uri="{FF2B5EF4-FFF2-40B4-BE49-F238E27FC236}">
                <a16:creationId xmlns:a16="http://schemas.microsoft.com/office/drawing/2014/main" id="{4E286949-50E3-DE62-FEE6-5CA86457E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852" y="4871616"/>
            <a:ext cx="3385155" cy="1742687"/>
          </a:xfrm>
          <a:prstGeom prst="rect">
            <a:avLst/>
          </a:prstGeom>
        </p:spPr>
      </p:pic>
      <p:pic>
        <p:nvPicPr>
          <p:cNvPr id="25" name="Picture 24">
            <a:extLst>
              <a:ext uri="{FF2B5EF4-FFF2-40B4-BE49-F238E27FC236}">
                <a16:creationId xmlns:a16="http://schemas.microsoft.com/office/drawing/2014/main" id="{5B5D3430-F38C-5D71-19B0-9AC5BDA54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004" y="4871616"/>
            <a:ext cx="3385155" cy="1742687"/>
          </a:xfrm>
          <a:prstGeom prst="rect">
            <a:avLst/>
          </a:prstGeom>
        </p:spPr>
      </p:pic>
      <p:pic>
        <p:nvPicPr>
          <p:cNvPr id="26" name="Picture 25">
            <a:extLst>
              <a:ext uri="{FF2B5EF4-FFF2-40B4-BE49-F238E27FC236}">
                <a16:creationId xmlns:a16="http://schemas.microsoft.com/office/drawing/2014/main" id="{AE2CE337-6111-CE50-8CC0-5CECAD2E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122" y="4871616"/>
            <a:ext cx="3380767" cy="1679262"/>
          </a:xfrm>
          <a:prstGeom prst="rect">
            <a:avLst/>
          </a:prstGeom>
        </p:spPr>
      </p:pic>
      <p:sp>
        <p:nvSpPr>
          <p:cNvPr id="27" name="TextBox 26">
            <a:extLst>
              <a:ext uri="{FF2B5EF4-FFF2-40B4-BE49-F238E27FC236}">
                <a16:creationId xmlns:a16="http://schemas.microsoft.com/office/drawing/2014/main" id="{9D892832-9262-D281-ED33-91D5B4FA6821}"/>
              </a:ext>
            </a:extLst>
          </p:cNvPr>
          <p:cNvSpPr txBox="1"/>
          <p:nvPr/>
        </p:nvSpPr>
        <p:spPr>
          <a:xfrm>
            <a:off x="2374905" y="5448547"/>
            <a:ext cx="1863408" cy="707886"/>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Speech Recognition</a:t>
            </a:r>
          </a:p>
        </p:txBody>
      </p:sp>
      <p:sp>
        <p:nvSpPr>
          <p:cNvPr id="28" name="TextBox 27">
            <a:extLst>
              <a:ext uri="{FF2B5EF4-FFF2-40B4-BE49-F238E27FC236}">
                <a16:creationId xmlns:a16="http://schemas.microsoft.com/office/drawing/2014/main" id="{5BDE8984-8BF7-E86A-0145-969F05DF30A9}"/>
              </a:ext>
            </a:extLst>
          </p:cNvPr>
          <p:cNvSpPr txBox="1"/>
          <p:nvPr/>
        </p:nvSpPr>
        <p:spPr>
          <a:xfrm>
            <a:off x="8192753" y="5412143"/>
            <a:ext cx="1863408" cy="707886"/>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Image Captioning</a:t>
            </a:r>
          </a:p>
        </p:txBody>
      </p:sp>
      <p:sp>
        <p:nvSpPr>
          <p:cNvPr id="29" name="TextBox 28">
            <a:extLst>
              <a:ext uri="{FF2B5EF4-FFF2-40B4-BE49-F238E27FC236}">
                <a16:creationId xmlns:a16="http://schemas.microsoft.com/office/drawing/2014/main" id="{FF68ED1B-0A4B-1631-CF4D-A362580517EF}"/>
              </a:ext>
            </a:extLst>
          </p:cNvPr>
          <p:cNvSpPr txBox="1"/>
          <p:nvPr/>
        </p:nvSpPr>
        <p:spPr>
          <a:xfrm>
            <a:off x="5299424" y="5448547"/>
            <a:ext cx="1863408" cy="707886"/>
          </a:xfrm>
          <a:prstGeom prst="rect">
            <a:avLst/>
          </a:prstGeom>
          <a:noFill/>
        </p:spPr>
        <p:txBody>
          <a:bodyPr wrap="square" rtlCol="0">
            <a:spAutoFit/>
          </a:bodyPr>
          <a:lstStyle/>
          <a:p>
            <a:pPr algn="ctr"/>
            <a:r>
              <a:rPr lang="en-US" sz="2000" dirty="0">
                <a:solidFill>
                  <a:schemeClr val="bg1"/>
                </a:solidFill>
                <a:latin typeface="Poppins" panose="00000500000000000000" pitchFamily="2" charset="0"/>
                <a:cs typeface="Poppins" panose="00000500000000000000" pitchFamily="2" charset="0"/>
              </a:rPr>
              <a:t>Language Modelling</a:t>
            </a:r>
          </a:p>
        </p:txBody>
      </p:sp>
      <p:pic>
        <p:nvPicPr>
          <p:cNvPr id="32" name="Picture 31">
            <a:extLst>
              <a:ext uri="{FF2B5EF4-FFF2-40B4-BE49-F238E27FC236}">
                <a16:creationId xmlns:a16="http://schemas.microsoft.com/office/drawing/2014/main" id="{011EC088-1987-B834-37A5-6701ECAEC7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8942" y="139929"/>
            <a:ext cx="1548068" cy="452568"/>
          </a:xfrm>
          <a:prstGeom prst="rect">
            <a:avLst/>
          </a:prstGeom>
        </p:spPr>
      </p:pic>
    </p:spTree>
    <p:extLst>
      <p:ext uri="{BB962C8B-B14F-4D97-AF65-F5344CB8AC3E}">
        <p14:creationId xmlns:p14="http://schemas.microsoft.com/office/powerpoint/2010/main" val="3036662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1084</TotalTime>
  <Words>589</Words>
  <Application>Microsoft Office PowerPoint</Application>
  <PresentationFormat>Widescreen</PresentationFormat>
  <Paragraphs>89</Paragraphs>
  <Slides>11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Unicode MS</vt:lpstr>
      <vt:lpstr>BentonSans Bold</vt:lpstr>
      <vt:lpstr>Calibri</vt:lpstr>
      <vt:lpstr>Calibri Light</vt:lpstr>
      <vt:lpstr>Poppins</vt:lpstr>
      <vt:lpstr>Segoe UI</vt:lpstr>
      <vt:lpstr>Segoe UI Historic</vt:lpstr>
      <vt:lpstr>Office Theme</vt:lpstr>
      <vt:lpstr>Transformers</vt:lpstr>
      <vt:lpstr>Introduction</vt:lpstr>
      <vt:lpstr>RNN and LSTM</vt:lpstr>
      <vt:lpstr>PowerPoint Presentation</vt:lpstr>
      <vt:lpstr>Attention</vt:lpstr>
      <vt:lpstr>PowerPoint Presentation</vt:lpstr>
      <vt:lpstr>Transformers</vt:lpstr>
      <vt:lpstr>PowerPoint Presentation</vt:lpstr>
      <vt:lpstr>Applications for Transformers</vt:lpstr>
      <vt:lpstr>Resources</vt:lpstr>
      <vt:lpstr>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Shipra Singh</dc:creator>
  <cp:lastModifiedBy>Shalini Sardana</cp:lastModifiedBy>
  <cp:revision>34</cp:revision>
  <dcterms:created xsi:type="dcterms:W3CDTF">2022-08-02T03:46:29Z</dcterms:created>
  <dcterms:modified xsi:type="dcterms:W3CDTF">2022-08-04T12:11:45Z</dcterms:modified>
</cp:coreProperties>
</file>